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940" r:id="rId2"/>
    <p:sldId id="999" r:id="rId3"/>
    <p:sldId id="1000" r:id="rId4"/>
    <p:sldId id="941" r:id="rId5"/>
    <p:sldId id="981" r:id="rId6"/>
    <p:sldId id="794" r:id="rId7"/>
    <p:sldId id="830" r:id="rId8"/>
    <p:sldId id="831" r:id="rId9"/>
    <p:sldId id="832" r:id="rId10"/>
    <p:sldId id="833" r:id="rId11"/>
    <p:sldId id="805" r:id="rId12"/>
    <p:sldId id="806" r:id="rId13"/>
    <p:sldId id="1001" r:id="rId14"/>
    <p:sldId id="262" r:id="rId15"/>
    <p:sldId id="880" r:id="rId16"/>
    <p:sldId id="881" r:id="rId17"/>
    <p:sldId id="991" r:id="rId18"/>
    <p:sldId id="883" r:id="rId19"/>
    <p:sldId id="1003" r:id="rId20"/>
    <p:sldId id="983" r:id="rId21"/>
    <p:sldId id="970" r:id="rId22"/>
    <p:sldId id="887" r:id="rId23"/>
    <p:sldId id="990" r:id="rId24"/>
    <p:sldId id="1004" r:id="rId25"/>
    <p:sldId id="895" r:id="rId26"/>
    <p:sldId id="994" r:id="rId27"/>
    <p:sldId id="282" r:id="rId28"/>
    <p:sldId id="1005" r:id="rId29"/>
    <p:sldId id="1006" r:id="rId30"/>
    <p:sldId id="1007" r:id="rId31"/>
    <p:sldId id="837" r:id="rId32"/>
    <p:sldId id="1008" r:id="rId33"/>
    <p:sldId id="1010" r:id="rId34"/>
    <p:sldId id="1011" r:id="rId35"/>
    <p:sldId id="1012" r:id="rId36"/>
    <p:sldId id="1013" r:id="rId37"/>
    <p:sldId id="975" r:id="rId38"/>
    <p:sldId id="1014" r:id="rId39"/>
    <p:sldId id="1016" r:id="rId40"/>
    <p:sldId id="1017" r:id="rId41"/>
    <p:sldId id="992" r:id="rId42"/>
    <p:sldId id="297" r:id="rId43"/>
    <p:sldId id="279" r:id="rId44"/>
    <p:sldId id="979" r:id="rId45"/>
    <p:sldId id="934" r:id="rId46"/>
  </p:sldIdLst>
  <p:sldSz cx="12192000" cy="6858000"/>
  <p:notesSz cx="7053263" cy="93567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8">
          <p15:clr>
            <a:srgbClr val="A4A3A4"/>
          </p15:clr>
        </p15:guide>
        <p15:guide id="2" pos="222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F0000"/>
    <a:srgbClr val="D85538"/>
    <a:srgbClr val="F8B900"/>
    <a:srgbClr val="326B8B"/>
    <a:srgbClr val="C3CE40"/>
    <a:srgbClr val="012142"/>
    <a:srgbClr val="000000"/>
    <a:srgbClr val="99A22A"/>
    <a:srgbClr val="696A6D"/>
    <a:srgbClr val="193E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35" autoAdjust="0"/>
    <p:restoredTop sz="96582" autoAdjust="0"/>
  </p:normalViewPr>
  <p:slideViewPr>
    <p:cSldViewPr snapToGrid="0">
      <p:cViewPr varScale="1">
        <p:scale>
          <a:sx n="77" d="100"/>
          <a:sy n="77" d="100"/>
        </p:scale>
        <p:origin x="35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3200" y="152"/>
      </p:cViewPr>
      <p:guideLst>
        <p:guide orient="horz" pos="2948"/>
        <p:guide pos="2222"/>
      </p:guideLst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710.png"/><Relationship Id="rId1" Type="http://schemas.openxmlformats.org/officeDocument/2006/relationships/image" Target="../media/image70.png"/><Relationship Id="rId5" Type="http://schemas.openxmlformats.org/officeDocument/2006/relationships/image" Target="../media/image740.png"/><Relationship Id="rId4" Type="http://schemas.openxmlformats.org/officeDocument/2006/relationships/image" Target="../media/image7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14B881-9E48-744C-A59B-F85CB9D4CCA2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B705C751-D588-CB42-B81D-EA742BE0C41E}">
          <dgm:prSet phldrT="[Text]" custT="1"/>
          <dgm:spPr>
            <a:ln>
              <a:solidFill>
                <a:srgbClr val="C00000"/>
              </a:solidFill>
            </a:ln>
          </dgm:spPr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m:oMathPara>
              </a14:m>
              <a:endParaRPr lang="en-US" sz="1600" b="0" dirty="0"/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func>
                      <m:func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</m:func>
                  </m:oMath>
                </m:oMathPara>
              </a14:m>
              <a:endParaRPr lang="en-US" sz="1600" b="0" dirty="0"/>
            </a:p>
          </dgm:t>
        </dgm:pt>
      </mc:Choice>
      <mc:Fallback xmlns="">
        <dgm:pt modelId="{B705C751-D588-CB42-B81D-EA742BE0C41E}">
          <dgm:prSet phldrT="[Text]" custT="1"/>
          <dgm:spPr>
            <a:ln>
              <a:solidFill>
                <a:srgbClr val="C00000"/>
              </a:solidFill>
            </a:ln>
          </dgm:spPr>
          <dgm:t>
            <a:bodyPr/>
            <a:lstStyle/>
            <a:p>
              <a:pPr/>
              <a:r>
                <a:rPr lang="en-US" sz="1600" b="0" i="0">
                  <a:latin typeface="Cambria Math" panose="02040503050406030204" pitchFamily="18" charset="0"/>
                </a:rPr>
                <a:t>𝑃(𝑤_𝑖=1)=𝜋_𝑖</a:t>
              </a:r>
              <a:endParaRPr lang="en-US" sz="1600" b="0" dirty="0"/>
            </a:p>
            <a:p>
              <a:pPr/>
              <a:r>
                <a:rPr lang="en-US" sz="1600" b="0" i="0">
                  <a:latin typeface="Cambria Math" panose="02040503050406030204" pitchFamily="18" charset="0"/>
                </a:rPr>
                <a:t>log⁡〖(𝜋_𝑖/(1−𝜋_𝑖 ))=</a:t>
              </a:r>
              <a:r>
                <a:rPr lang="en-US" sz="1600" b="1" i="0">
                  <a:latin typeface="Cambria Math" panose="02040503050406030204" pitchFamily="18" charset="0"/>
                </a:rPr>
                <a:t>𝑿</a:t>
              </a:r>
              <a:r>
                <a:rPr lang="en-US" sz="1600" b="0" i="0">
                  <a:latin typeface="Cambria Math" panose="02040503050406030204" pitchFamily="18" charset="0"/>
                </a:rPr>
                <a:t>_𝑖^𝑇</a:t>
              </a:r>
              <a:r>
                <a:rPr lang="en-US" sz="1600" b="1" i="0">
                  <a:latin typeface="Cambria Math" panose="02040503050406030204" pitchFamily="18" charset="0"/>
                </a:rPr>
                <a:t> 𝜷</a:t>
              </a:r>
              <a:r>
                <a:rPr lang="en-US" sz="1600" b="0" i="0">
                  <a:latin typeface="Cambria Math" panose="02040503050406030204" pitchFamily="18" charset="0"/>
                </a:rPr>
                <a:t>〗</a:t>
              </a:r>
              <a:endParaRPr lang="en-US" sz="1600" b="0" dirty="0"/>
            </a:p>
          </dgm:t>
        </dgm:pt>
      </mc:Fallback>
    </mc:AlternateContent>
    <dgm:pt modelId="{A6944EFF-9E98-1D46-8138-053A96D48238}" type="parTrans" cxnId="{55D70D59-5158-7F4E-B46D-8E59F1120620}">
      <dgm:prSet/>
      <dgm:spPr/>
      <dgm:t>
        <a:bodyPr/>
        <a:lstStyle/>
        <a:p>
          <a:endParaRPr lang="en-US"/>
        </a:p>
      </dgm:t>
    </dgm:pt>
    <dgm:pt modelId="{92C252E0-0EEC-6743-A13B-BEC586A45F7F}" type="sibTrans" cxnId="{55D70D59-5158-7F4E-B46D-8E59F1120620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30A3CFC9-6FC7-754B-A23F-8C1C7C75C147}">
          <dgm:prSet phldrT="[Text]" custT="1"/>
          <dgm:spPr>
            <a:ln>
              <a:solidFill>
                <a:srgbClr val="C00000"/>
              </a:solidFill>
            </a:ln>
          </dgm:spPr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m:oMathPara>
              </a14:m>
              <a:endParaRPr lang="en-US" sz="1800" dirty="0"/>
            </a:p>
          </dgm:t>
        </dgm:pt>
      </mc:Choice>
      <mc:Fallback xmlns="">
        <dgm:pt modelId="{30A3CFC9-6FC7-754B-A23F-8C1C7C75C147}">
          <dgm:prSet phldrT="[Text]" custT="1"/>
          <dgm:spPr>
            <a:ln>
              <a:solidFill>
                <a:srgbClr val="C00000"/>
              </a:solidFill>
            </a:ln>
          </dgm:spPr>
          <dgm:t>
            <a:bodyPr/>
            <a:lstStyle/>
            <a:p>
              <a:pPr/>
              <a:r>
                <a:rPr lang="en-US" sz="1800" b="0" i="0">
                  <a:latin typeface="Cambria Math" panose="02040503050406030204" pitchFamily="18" charset="0"/>
                </a:rPr>
                <a:t>𝑤_𝑖=0</a:t>
              </a:r>
              <a:endParaRPr lang="en-US" sz="1800" dirty="0"/>
            </a:p>
          </dgm:t>
        </dgm:pt>
      </mc:Fallback>
    </mc:AlternateContent>
    <dgm:pt modelId="{B666DEE6-4DEB-8D41-B878-F766A10D653F}" type="parTrans" cxnId="{3E9CC993-A7FD-304A-901F-6AC0ECC8AF6E}">
      <dgm:prSet/>
      <dgm:spPr/>
      <dgm:t>
        <a:bodyPr/>
        <a:lstStyle/>
        <a:p>
          <a:endParaRPr lang="en-US"/>
        </a:p>
      </dgm:t>
    </dgm:pt>
    <dgm:pt modelId="{A704D7CD-568E-5A4D-89F0-5EC73E9FEF3E}" type="sibTrans" cxnId="{3E9CC993-A7FD-304A-901F-6AC0ECC8AF6E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CE8B4BC9-90E2-4748-BE96-D2B272238B96}">
          <dgm:prSet phldrT="[Text]" custT="1"/>
          <dgm:spPr>
            <a:ln>
              <a:solidFill>
                <a:srgbClr val="C00000"/>
              </a:solidFill>
            </a:ln>
          </dgm:spPr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m:oMathPara>
              </a14:m>
              <a:endParaRPr lang="en-US" sz="1800" dirty="0"/>
            </a:p>
          </dgm:t>
        </dgm:pt>
      </mc:Choice>
      <mc:Fallback xmlns="">
        <dgm:pt modelId="{CE8B4BC9-90E2-4748-BE96-D2B272238B96}">
          <dgm:prSet phldrT="[Text]" custT="1"/>
          <dgm:spPr>
            <a:ln>
              <a:solidFill>
                <a:srgbClr val="C00000"/>
              </a:solidFill>
            </a:ln>
          </dgm:spPr>
          <dgm:t>
            <a:bodyPr/>
            <a:lstStyle/>
            <a:p>
              <a:pPr/>
              <a:r>
                <a:rPr lang="en-US" sz="1800" b="0" i="0">
                  <a:latin typeface="Cambria Math" panose="02040503050406030204" pitchFamily="18" charset="0"/>
                </a:rPr>
                <a:t>𝑤_𝑖=1</a:t>
              </a:r>
              <a:endParaRPr lang="en-US" sz="1800" dirty="0"/>
            </a:p>
          </dgm:t>
        </dgm:pt>
      </mc:Fallback>
    </mc:AlternateContent>
    <dgm:pt modelId="{8671DFFD-A5C3-3B48-902D-6F3F4A57663A}" type="parTrans" cxnId="{29923800-BB46-DD4F-92B6-E144BB0C4ACA}">
      <dgm:prSet/>
      <dgm:spPr/>
      <dgm:t>
        <a:bodyPr/>
        <a:lstStyle/>
        <a:p>
          <a:endParaRPr lang="en-US"/>
        </a:p>
      </dgm:t>
    </dgm:pt>
    <dgm:pt modelId="{C830F8C7-987B-3340-B015-14546DA3F33F}" type="sibTrans" cxnId="{29923800-BB46-DD4F-92B6-E144BB0C4ACA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1D07B93-BD16-1D41-A0EC-05D19B4D8BE5}">
          <dgm:prSet phldrT="[Text]" custT="1"/>
          <dgm:spPr>
            <a:ln>
              <a:solidFill>
                <a:schemeClr val="accent1">
                  <a:lumMod val="75000"/>
                </a:schemeClr>
              </a:solidFill>
            </a:ln>
          </dgm:spPr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m:oMathPara>
              </a14:m>
              <a:endParaRPr lang="en-US" sz="1800" dirty="0"/>
            </a:p>
          </dgm:t>
        </dgm:pt>
      </mc:Choice>
      <mc:Fallback xmlns="">
        <dgm:pt modelId="{F1D07B93-BD16-1D41-A0EC-05D19B4D8BE5}">
          <dgm:prSet phldrT="[Text]" custT="1"/>
          <dgm:spPr>
            <a:ln>
              <a:solidFill>
                <a:schemeClr val="accent1">
                  <a:lumMod val="75000"/>
                </a:schemeClr>
              </a:solidFill>
            </a:ln>
          </dgm:spPr>
          <dgm:t>
            <a:bodyPr/>
            <a:lstStyle/>
            <a:p>
              <a:pPr/>
              <a:r>
                <a:rPr lang="en-US" sz="1800" b="0" i="0">
                  <a:latin typeface="Cambria Math" panose="02040503050406030204" pitchFamily="18" charset="0"/>
                </a:rPr>
                <a:t>𝑦_𝑖=0</a:t>
              </a:r>
              <a:endParaRPr lang="en-US" sz="1800" dirty="0"/>
            </a:p>
          </dgm:t>
        </dgm:pt>
      </mc:Fallback>
    </mc:AlternateContent>
    <dgm:pt modelId="{FF263ACC-BEFC-F345-8553-B13C343AD18E}" type="parTrans" cxnId="{E14FFD8E-7E31-7748-AD4E-59032FDD5BED}">
      <dgm:prSet/>
      <dgm:spPr/>
      <dgm:t>
        <a:bodyPr/>
        <a:lstStyle/>
        <a:p>
          <a:endParaRPr lang="en-US"/>
        </a:p>
      </dgm:t>
    </dgm:pt>
    <dgm:pt modelId="{DF7852A5-A2C6-A843-ADC1-301C307C4002}" type="sibTrans" cxnId="{E14FFD8E-7E31-7748-AD4E-59032FDD5BE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D11A8DC-345B-2B4E-8FE4-6DA37C64A552}">
          <dgm:prSet phldrT="[Text]" custT="1"/>
          <dgm:spPr>
            <a:ln>
              <a:solidFill>
                <a:srgbClr val="C00000"/>
              </a:solidFill>
            </a:ln>
          </dgm:spPr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&gt;0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bSup>
                      </m:num>
                      <m:den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p>
                            </m:sSup>
                          </m:e>
                        </m:d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</m:oMath>
                </m:oMathPara>
              </a14:m>
              <a:endParaRPr lang="en-US" sz="1400" b="0" dirty="0"/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func>
                      <m:func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𝜸</m:t>
                        </m:r>
                      </m:e>
                    </m:func>
                  </m:oMath>
                </m:oMathPara>
              </a14:m>
              <a:endParaRPr lang="en-US" sz="1400" dirty="0"/>
            </a:p>
          </dgm:t>
        </dgm:pt>
      </mc:Choice>
      <mc:Fallback xmlns="">
        <dgm:pt modelId="{FD11A8DC-345B-2B4E-8FE4-6DA37C64A552}">
          <dgm:prSet phldrT="[Text]" custT="1"/>
          <dgm:spPr>
            <a:ln>
              <a:solidFill>
                <a:srgbClr val="C00000"/>
              </a:solidFill>
            </a:ln>
          </dgm:spPr>
          <dgm:t>
            <a:bodyPr/>
            <a:lstStyle/>
            <a:p>
              <a:pPr/>
              <a:r>
                <a:rPr lang="en-US" sz="1400" b="0" i="0">
                  <a:latin typeface="Cambria Math" panose="02040503050406030204" pitchFamily="18" charset="0"/>
                </a:rPr>
                <a:t>𝑃(𝑌_𝑖=𝑦_𝑖│𝑌_𝑖&gt;0)=(𝑒^(−𝜆_𝑖 ) 𝜆_𝑖^(𝑦_𝑖 ))/((1−𝑒^(−𝜆_𝑖 ) ) 𝑦_𝑖 !)</a:t>
              </a:r>
              <a:endParaRPr lang="en-US" sz="1400" b="0" dirty="0"/>
            </a:p>
            <a:p>
              <a:pPr/>
              <a:r>
                <a:rPr lang="en-US" sz="1400" b="0" i="0">
                  <a:latin typeface="Cambria Math" panose="02040503050406030204" pitchFamily="18" charset="0"/>
                </a:rPr>
                <a:t>log⁡〖(𝜆_𝑖 )=</a:t>
              </a:r>
              <a:r>
                <a:rPr lang="en-US" sz="1400" b="1" i="0">
                  <a:latin typeface="Cambria Math" panose="02040503050406030204" pitchFamily="18" charset="0"/>
                </a:rPr>
                <a:t>𝒁</a:t>
              </a:r>
              <a:r>
                <a:rPr lang="en-US" sz="1400" b="0" i="0">
                  <a:latin typeface="Cambria Math" panose="02040503050406030204" pitchFamily="18" charset="0"/>
                </a:rPr>
                <a:t>_𝑖^𝑇</a:t>
              </a:r>
              <a:r>
                <a:rPr lang="en-US" sz="1400" b="1" i="0">
                  <a:latin typeface="Cambria Math" panose="02040503050406030204" pitchFamily="18" charset="0"/>
                </a:rPr>
                <a:t> 𝜸</a:t>
              </a:r>
              <a:r>
                <a:rPr lang="en-US" sz="1400" b="0" i="0">
                  <a:latin typeface="Cambria Math" panose="02040503050406030204" pitchFamily="18" charset="0"/>
                </a:rPr>
                <a:t>〗</a:t>
              </a:r>
              <a:endParaRPr lang="en-US" sz="1400" dirty="0"/>
            </a:p>
          </dgm:t>
        </dgm:pt>
      </mc:Fallback>
    </mc:AlternateContent>
    <dgm:pt modelId="{DA0FCEA4-C3F0-AA47-87F5-500C1281E7C7}" type="parTrans" cxnId="{8C5B58E0-46E3-CD47-81A0-824FB0A7C1F8}">
      <dgm:prSet/>
      <dgm:spPr/>
      <dgm:t>
        <a:bodyPr/>
        <a:lstStyle/>
        <a:p>
          <a:endParaRPr lang="en-US"/>
        </a:p>
      </dgm:t>
    </dgm:pt>
    <dgm:pt modelId="{10C556D0-D9E4-C74A-B89F-3A30AD9F6F4E}" type="sibTrans" cxnId="{8C5B58E0-46E3-CD47-81A0-824FB0A7C1F8}">
      <dgm:prSet/>
      <dgm:spPr/>
      <dgm:t>
        <a:bodyPr/>
        <a:lstStyle/>
        <a:p>
          <a:endParaRPr lang="en-US"/>
        </a:p>
      </dgm:t>
    </dgm:pt>
    <dgm:pt modelId="{C8A9C268-A630-5648-AF5C-DAE66CDE606E}" type="pres">
      <dgm:prSet presAssocID="{0314B881-9E48-744C-A59B-F85CB9D4CC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335254F-CE39-3A48-99D6-B15F9C258ED4}" type="pres">
      <dgm:prSet presAssocID="{B705C751-D588-CB42-B81D-EA742BE0C41E}" presName="hierRoot1" presStyleCnt="0"/>
      <dgm:spPr/>
    </dgm:pt>
    <dgm:pt modelId="{94875036-27C5-E540-82F5-997413FC2BF1}" type="pres">
      <dgm:prSet presAssocID="{B705C751-D588-CB42-B81D-EA742BE0C41E}" presName="composite" presStyleCnt="0"/>
      <dgm:spPr/>
    </dgm:pt>
    <dgm:pt modelId="{02FB7BAD-6DD4-D64A-9444-667C83CFA1A6}" type="pres">
      <dgm:prSet presAssocID="{B705C751-D588-CB42-B81D-EA742BE0C41E}" presName="background" presStyleLbl="node0" presStyleIdx="0" presStyleCnt="1"/>
      <dgm:spPr>
        <a:noFill/>
      </dgm:spPr>
    </dgm:pt>
    <dgm:pt modelId="{872394B8-FDA1-3B42-AE89-439CB21F3801}" type="pres">
      <dgm:prSet presAssocID="{B705C751-D588-CB42-B81D-EA742BE0C41E}" presName="text" presStyleLbl="fgAcc0" presStyleIdx="0" presStyleCnt="1" custScaleX="164796" custScaleY="1024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09047B-7B09-B14B-89AB-9A527AAA2725}" type="pres">
      <dgm:prSet presAssocID="{B705C751-D588-CB42-B81D-EA742BE0C41E}" presName="hierChild2" presStyleCnt="0"/>
      <dgm:spPr/>
    </dgm:pt>
    <dgm:pt modelId="{F3A9E040-FC25-1641-868A-9160496AE7B2}" type="pres">
      <dgm:prSet presAssocID="{B666DEE6-4DEB-8D41-B878-F766A10D653F}" presName="Name10" presStyleLbl="parChTrans1D2" presStyleIdx="0" presStyleCnt="2"/>
      <dgm:spPr/>
      <dgm:t>
        <a:bodyPr/>
        <a:lstStyle/>
        <a:p>
          <a:endParaRPr lang="en-US"/>
        </a:p>
      </dgm:t>
    </dgm:pt>
    <dgm:pt modelId="{8A3AF451-70C6-2A4A-8523-234F5E85538A}" type="pres">
      <dgm:prSet presAssocID="{30A3CFC9-6FC7-754B-A23F-8C1C7C75C147}" presName="hierRoot2" presStyleCnt="0"/>
      <dgm:spPr/>
    </dgm:pt>
    <dgm:pt modelId="{FFC01F89-9900-A542-A3E8-0509F6C04CAB}" type="pres">
      <dgm:prSet presAssocID="{30A3CFC9-6FC7-754B-A23F-8C1C7C75C147}" presName="composite2" presStyleCnt="0"/>
      <dgm:spPr/>
    </dgm:pt>
    <dgm:pt modelId="{F9308E00-4AB8-6E42-AB57-577371B16AE5}" type="pres">
      <dgm:prSet presAssocID="{30A3CFC9-6FC7-754B-A23F-8C1C7C75C147}" presName="background2" presStyleLbl="node2" presStyleIdx="0" presStyleCnt="2"/>
      <dgm:spPr>
        <a:noFill/>
      </dgm:spPr>
    </dgm:pt>
    <dgm:pt modelId="{1836B842-E5DF-1F40-861F-08AAA9CAE5BD}" type="pres">
      <dgm:prSet presAssocID="{30A3CFC9-6FC7-754B-A23F-8C1C7C75C147}" presName="text2" presStyleLbl="fgAcc2" presStyleIdx="0" presStyleCnt="2" custScaleX="676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15CA05-CD7D-FF4B-BEC9-694836D50A5F}" type="pres">
      <dgm:prSet presAssocID="{30A3CFC9-6FC7-754B-A23F-8C1C7C75C147}" presName="hierChild3" presStyleCnt="0"/>
      <dgm:spPr/>
    </dgm:pt>
    <dgm:pt modelId="{68E389A7-FC3F-974A-921F-F36FE5E773A1}" type="pres">
      <dgm:prSet presAssocID="{FF263ACC-BEFC-F345-8553-B13C343AD18E}" presName="Name17" presStyleLbl="parChTrans1D3" presStyleIdx="0" presStyleCnt="2"/>
      <dgm:spPr/>
      <dgm:t>
        <a:bodyPr/>
        <a:lstStyle/>
        <a:p>
          <a:endParaRPr lang="en-US"/>
        </a:p>
      </dgm:t>
    </dgm:pt>
    <dgm:pt modelId="{D7AB27B9-9D14-B44A-8FCB-98A2910D59F2}" type="pres">
      <dgm:prSet presAssocID="{F1D07B93-BD16-1D41-A0EC-05D19B4D8BE5}" presName="hierRoot3" presStyleCnt="0"/>
      <dgm:spPr/>
    </dgm:pt>
    <dgm:pt modelId="{32E65ACE-5558-AB42-B184-593CD01BEF34}" type="pres">
      <dgm:prSet presAssocID="{F1D07B93-BD16-1D41-A0EC-05D19B4D8BE5}" presName="composite3" presStyleCnt="0"/>
      <dgm:spPr/>
    </dgm:pt>
    <dgm:pt modelId="{D69F55FB-7923-614D-82A4-85FA45EF340B}" type="pres">
      <dgm:prSet presAssocID="{F1D07B93-BD16-1D41-A0EC-05D19B4D8BE5}" presName="background3" presStyleLbl="node3" presStyleIdx="0" presStyleCnt="2"/>
      <dgm:spPr>
        <a:noFill/>
      </dgm:spPr>
    </dgm:pt>
    <dgm:pt modelId="{928C5BE4-5FFE-BD41-9A78-A59C99104D54}" type="pres">
      <dgm:prSet presAssocID="{F1D07B93-BD16-1D41-A0EC-05D19B4D8BE5}" presName="text3" presStyleLbl="fgAcc3" presStyleIdx="0" presStyleCnt="2" custScaleX="655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582CE2-3541-B347-AA16-B08E08F32613}" type="pres">
      <dgm:prSet presAssocID="{F1D07B93-BD16-1D41-A0EC-05D19B4D8BE5}" presName="hierChild4" presStyleCnt="0"/>
      <dgm:spPr/>
    </dgm:pt>
    <dgm:pt modelId="{BC1BAC1B-FFD3-CB4B-901C-D9ABDB711DC9}" type="pres">
      <dgm:prSet presAssocID="{8671DFFD-A5C3-3B48-902D-6F3F4A57663A}" presName="Name10" presStyleLbl="parChTrans1D2" presStyleIdx="1" presStyleCnt="2"/>
      <dgm:spPr/>
      <dgm:t>
        <a:bodyPr/>
        <a:lstStyle/>
        <a:p>
          <a:endParaRPr lang="en-US"/>
        </a:p>
      </dgm:t>
    </dgm:pt>
    <dgm:pt modelId="{7F7C60D7-2D02-E74A-8D61-760EBCB5CD0A}" type="pres">
      <dgm:prSet presAssocID="{CE8B4BC9-90E2-4748-BE96-D2B272238B96}" presName="hierRoot2" presStyleCnt="0"/>
      <dgm:spPr/>
    </dgm:pt>
    <dgm:pt modelId="{F40CA158-8BEB-8746-A4CF-177F0FFE387A}" type="pres">
      <dgm:prSet presAssocID="{CE8B4BC9-90E2-4748-BE96-D2B272238B96}" presName="composite2" presStyleCnt="0"/>
      <dgm:spPr/>
    </dgm:pt>
    <dgm:pt modelId="{F423D5AD-B639-0D48-8C79-895E7AB47A7F}" type="pres">
      <dgm:prSet presAssocID="{CE8B4BC9-90E2-4748-BE96-D2B272238B96}" presName="background2" presStyleLbl="node2" presStyleIdx="1" presStyleCnt="2"/>
      <dgm:spPr>
        <a:noFill/>
      </dgm:spPr>
    </dgm:pt>
    <dgm:pt modelId="{7574A80A-6195-EA45-A0AD-A5A24EBD434F}" type="pres">
      <dgm:prSet presAssocID="{CE8B4BC9-90E2-4748-BE96-D2B272238B96}" presName="text2" presStyleLbl="fgAcc2" presStyleIdx="1" presStyleCnt="2" custScaleX="707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3EC58F2-8922-B14A-8207-41CBDEFCFDB4}" type="pres">
      <dgm:prSet presAssocID="{CE8B4BC9-90E2-4748-BE96-D2B272238B96}" presName="hierChild3" presStyleCnt="0"/>
      <dgm:spPr/>
    </dgm:pt>
    <dgm:pt modelId="{F019EB46-7CB3-E243-9577-84C2D7EF2670}" type="pres">
      <dgm:prSet presAssocID="{DA0FCEA4-C3F0-AA47-87F5-500C1281E7C7}" presName="Name17" presStyleLbl="parChTrans1D3" presStyleIdx="1" presStyleCnt="2"/>
      <dgm:spPr/>
      <dgm:t>
        <a:bodyPr/>
        <a:lstStyle/>
        <a:p>
          <a:endParaRPr lang="en-US"/>
        </a:p>
      </dgm:t>
    </dgm:pt>
    <dgm:pt modelId="{71E7A55E-9D14-EA48-AE80-9ACFC9C81172}" type="pres">
      <dgm:prSet presAssocID="{FD11A8DC-345B-2B4E-8FE4-6DA37C64A552}" presName="hierRoot3" presStyleCnt="0"/>
      <dgm:spPr/>
    </dgm:pt>
    <dgm:pt modelId="{FF7B0D39-9040-1F47-95AD-867ADB7BB09E}" type="pres">
      <dgm:prSet presAssocID="{FD11A8DC-345B-2B4E-8FE4-6DA37C64A552}" presName="composite3" presStyleCnt="0"/>
      <dgm:spPr/>
    </dgm:pt>
    <dgm:pt modelId="{B85CA515-FFD7-3F4D-9379-3A0162F344C4}" type="pres">
      <dgm:prSet presAssocID="{FD11A8DC-345B-2B4E-8FE4-6DA37C64A552}" presName="background3" presStyleLbl="node3" presStyleIdx="1" presStyleCnt="2"/>
      <dgm:spPr>
        <a:noFill/>
      </dgm:spPr>
    </dgm:pt>
    <dgm:pt modelId="{4CE4F3D6-0BB7-5348-BEDF-5927C871509F}" type="pres">
      <dgm:prSet presAssocID="{FD11A8DC-345B-2B4E-8FE4-6DA37C64A552}" presName="text3" presStyleLbl="fgAcc3" presStyleIdx="1" presStyleCnt="2" custScaleX="229697" custScaleY="1243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E62491-1058-DC46-AEC4-0A2DFB1F6E4D}" type="pres">
      <dgm:prSet presAssocID="{FD11A8DC-345B-2B4E-8FE4-6DA37C64A552}" presName="hierChild4" presStyleCnt="0"/>
      <dgm:spPr/>
    </dgm:pt>
  </dgm:ptLst>
  <dgm:cxnLst>
    <dgm:cxn modelId="{3E9CC993-A7FD-304A-901F-6AC0ECC8AF6E}" srcId="{B705C751-D588-CB42-B81D-EA742BE0C41E}" destId="{30A3CFC9-6FC7-754B-A23F-8C1C7C75C147}" srcOrd="0" destOrd="0" parTransId="{B666DEE6-4DEB-8D41-B878-F766A10D653F}" sibTransId="{A704D7CD-568E-5A4D-89F0-5EC73E9FEF3E}"/>
    <dgm:cxn modelId="{1A43AE76-618F-9843-89ED-CC4B6CFFA42A}" type="presOf" srcId="{8671DFFD-A5C3-3B48-902D-6F3F4A57663A}" destId="{BC1BAC1B-FFD3-CB4B-901C-D9ABDB711DC9}" srcOrd="0" destOrd="0" presId="urn:microsoft.com/office/officeart/2005/8/layout/hierarchy1"/>
    <dgm:cxn modelId="{FFD63BDA-DA6D-5C46-B6A3-837DF595417A}" type="presOf" srcId="{CE8B4BC9-90E2-4748-BE96-D2B272238B96}" destId="{7574A80A-6195-EA45-A0AD-A5A24EBD434F}" srcOrd="0" destOrd="0" presId="urn:microsoft.com/office/officeart/2005/8/layout/hierarchy1"/>
    <dgm:cxn modelId="{4B9F1646-2AA7-334B-A07B-68A5B8A36EA8}" type="presOf" srcId="{FF263ACC-BEFC-F345-8553-B13C343AD18E}" destId="{68E389A7-FC3F-974A-921F-F36FE5E773A1}" srcOrd="0" destOrd="0" presId="urn:microsoft.com/office/officeart/2005/8/layout/hierarchy1"/>
    <dgm:cxn modelId="{182DA425-3F11-F844-B433-D96A0D591F66}" type="presOf" srcId="{30A3CFC9-6FC7-754B-A23F-8C1C7C75C147}" destId="{1836B842-E5DF-1F40-861F-08AAA9CAE5BD}" srcOrd="0" destOrd="0" presId="urn:microsoft.com/office/officeart/2005/8/layout/hierarchy1"/>
    <dgm:cxn modelId="{E14FFD8E-7E31-7748-AD4E-59032FDD5BED}" srcId="{30A3CFC9-6FC7-754B-A23F-8C1C7C75C147}" destId="{F1D07B93-BD16-1D41-A0EC-05D19B4D8BE5}" srcOrd="0" destOrd="0" parTransId="{FF263ACC-BEFC-F345-8553-B13C343AD18E}" sibTransId="{DF7852A5-A2C6-A843-ADC1-301C307C4002}"/>
    <dgm:cxn modelId="{B4AFF68D-E895-A246-9AC9-5994D97CC399}" type="presOf" srcId="{0314B881-9E48-744C-A59B-F85CB9D4CCA2}" destId="{C8A9C268-A630-5648-AF5C-DAE66CDE606E}" srcOrd="0" destOrd="0" presId="urn:microsoft.com/office/officeart/2005/8/layout/hierarchy1"/>
    <dgm:cxn modelId="{215444C2-6D57-1146-B43A-777F361805C8}" type="presOf" srcId="{B666DEE6-4DEB-8D41-B878-F766A10D653F}" destId="{F3A9E040-FC25-1641-868A-9160496AE7B2}" srcOrd="0" destOrd="0" presId="urn:microsoft.com/office/officeart/2005/8/layout/hierarchy1"/>
    <dgm:cxn modelId="{29923800-BB46-DD4F-92B6-E144BB0C4ACA}" srcId="{B705C751-D588-CB42-B81D-EA742BE0C41E}" destId="{CE8B4BC9-90E2-4748-BE96-D2B272238B96}" srcOrd="1" destOrd="0" parTransId="{8671DFFD-A5C3-3B48-902D-6F3F4A57663A}" sibTransId="{C830F8C7-987B-3340-B015-14546DA3F33F}"/>
    <dgm:cxn modelId="{55D70D59-5158-7F4E-B46D-8E59F1120620}" srcId="{0314B881-9E48-744C-A59B-F85CB9D4CCA2}" destId="{B705C751-D588-CB42-B81D-EA742BE0C41E}" srcOrd="0" destOrd="0" parTransId="{A6944EFF-9E98-1D46-8138-053A96D48238}" sibTransId="{92C252E0-0EEC-6743-A13B-BEC586A45F7F}"/>
    <dgm:cxn modelId="{8C5B58E0-46E3-CD47-81A0-824FB0A7C1F8}" srcId="{CE8B4BC9-90E2-4748-BE96-D2B272238B96}" destId="{FD11A8DC-345B-2B4E-8FE4-6DA37C64A552}" srcOrd="0" destOrd="0" parTransId="{DA0FCEA4-C3F0-AA47-87F5-500C1281E7C7}" sibTransId="{10C556D0-D9E4-C74A-B89F-3A30AD9F6F4E}"/>
    <dgm:cxn modelId="{C7F0C60B-6449-DA44-88CF-57A5C0720E64}" type="presOf" srcId="{B705C751-D588-CB42-B81D-EA742BE0C41E}" destId="{872394B8-FDA1-3B42-AE89-439CB21F3801}" srcOrd="0" destOrd="0" presId="urn:microsoft.com/office/officeart/2005/8/layout/hierarchy1"/>
    <dgm:cxn modelId="{4C55BCA3-6F8C-5A48-8A69-C6EE9B9DEC6E}" type="presOf" srcId="{F1D07B93-BD16-1D41-A0EC-05D19B4D8BE5}" destId="{928C5BE4-5FFE-BD41-9A78-A59C99104D54}" srcOrd="0" destOrd="0" presId="urn:microsoft.com/office/officeart/2005/8/layout/hierarchy1"/>
    <dgm:cxn modelId="{8A85A527-DCBB-3848-9C83-D54517D47BBC}" type="presOf" srcId="{DA0FCEA4-C3F0-AA47-87F5-500C1281E7C7}" destId="{F019EB46-7CB3-E243-9577-84C2D7EF2670}" srcOrd="0" destOrd="0" presId="urn:microsoft.com/office/officeart/2005/8/layout/hierarchy1"/>
    <dgm:cxn modelId="{CCD68647-2943-9C4F-ACC1-0D3E8311EBD0}" type="presOf" srcId="{FD11A8DC-345B-2B4E-8FE4-6DA37C64A552}" destId="{4CE4F3D6-0BB7-5348-BEDF-5927C871509F}" srcOrd="0" destOrd="0" presId="urn:microsoft.com/office/officeart/2005/8/layout/hierarchy1"/>
    <dgm:cxn modelId="{D8DEA259-6D77-0F4D-BBD7-81177111FC77}" type="presParOf" srcId="{C8A9C268-A630-5648-AF5C-DAE66CDE606E}" destId="{C335254F-CE39-3A48-99D6-B15F9C258ED4}" srcOrd="0" destOrd="0" presId="urn:microsoft.com/office/officeart/2005/8/layout/hierarchy1"/>
    <dgm:cxn modelId="{3D7F42FD-79CE-304D-9BEA-2C94436DD90B}" type="presParOf" srcId="{C335254F-CE39-3A48-99D6-B15F9C258ED4}" destId="{94875036-27C5-E540-82F5-997413FC2BF1}" srcOrd="0" destOrd="0" presId="urn:microsoft.com/office/officeart/2005/8/layout/hierarchy1"/>
    <dgm:cxn modelId="{5ED4572B-0DF3-2F4D-90F6-D1ECEC6A7D2E}" type="presParOf" srcId="{94875036-27C5-E540-82F5-997413FC2BF1}" destId="{02FB7BAD-6DD4-D64A-9444-667C83CFA1A6}" srcOrd="0" destOrd="0" presId="urn:microsoft.com/office/officeart/2005/8/layout/hierarchy1"/>
    <dgm:cxn modelId="{3155FB72-70BF-FA46-A96F-DD490C80D38C}" type="presParOf" srcId="{94875036-27C5-E540-82F5-997413FC2BF1}" destId="{872394B8-FDA1-3B42-AE89-439CB21F3801}" srcOrd="1" destOrd="0" presId="urn:microsoft.com/office/officeart/2005/8/layout/hierarchy1"/>
    <dgm:cxn modelId="{F791D6B1-37E8-FB40-85E0-6D27585DCF14}" type="presParOf" srcId="{C335254F-CE39-3A48-99D6-B15F9C258ED4}" destId="{2E09047B-7B09-B14B-89AB-9A527AAA2725}" srcOrd="1" destOrd="0" presId="urn:microsoft.com/office/officeart/2005/8/layout/hierarchy1"/>
    <dgm:cxn modelId="{39B124DA-D74F-744B-88FF-EB2DDA2163B5}" type="presParOf" srcId="{2E09047B-7B09-B14B-89AB-9A527AAA2725}" destId="{F3A9E040-FC25-1641-868A-9160496AE7B2}" srcOrd="0" destOrd="0" presId="urn:microsoft.com/office/officeart/2005/8/layout/hierarchy1"/>
    <dgm:cxn modelId="{BC59C1B8-A289-FA46-8FC6-F9C11BFD185D}" type="presParOf" srcId="{2E09047B-7B09-B14B-89AB-9A527AAA2725}" destId="{8A3AF451-70C6-2A4A-8523-234F5E85538A}" srcOrd="1" destOrd="0" presId="urn:microsoft.com/office/officeart/2005/8/layout/hierarchy1"/>
    <dgm:cxn modelId="{4A818146-1284-4149-B8A5-C5A40EC3DE36}" type="presParOf" srcId="{8A3AF451-70C6-2A4A-8523-234F5E85538A}" destId="{FFC01F89-9900-A542-A3E8-0509F6C04CAB}" srcOrd="0" destOrd="0" presId="urn:microsoft.com/office/officeart/2005/8/layout/hierarchy1"/>
    <dgm:cxn modelId="{D11C72B9-8207-EA41-A012-3359D4CE65E4}" type="presParOf" srcId="{FFC01F89-9900-A542-A3E8-0509F6C04CAB}" destId="{F9308E00-4AB8-6E42-AB57-577371B16AE5}" srcOrd="0" destOrd="0" presId="urn:microsoft.com/office/officeart/2005/8/layout/hierarchy1"/>
    <dgm:cxn modelId="{1BB990AC-B8B7-C746-BF13-EC90DADBBB15}" type="presParOf" srcId="{FFC01F89-9900-A542-A3E8-0509F6C04CAB}" destId="{1836B842-E5DF-1F40-861F-08AAA9CAE5BD}" srcOrd="1" destOrd="0" presId="urn:microsoft.com/office/officeart/2005/8/layout/hierarchy1"/>
    <dgm:cxn modelId="{68B5D6A6-8905-1541-9D74-7E54D7A14BAE}" type="presParOf" srcId="{8A3AF451-70C6-2A4A-8523-234F5E85538A}" destId="{AD15CA05-CD7D-FF4B-BEC9-694836D50A5F}" srcOrd="1" destOrd="0" presId="urn:microsoft.com/office/officeart/2005/8/layout/hierarchy1"/>
    <dgm:cxn modelId="{78A53D5F-0AAE-AD46-B653-5D5C6D554650}" type="presParOf" srcId="{AD15CA05-CD7D-FF4B-BEC9-694836D50A5F}" destId="{68E389A7-FC3F-974A-921F-F36FE5E773A1}" srcOrd="0" destOrd="0" presId="urn:microsoft.com/office/officeart/2005/8/layout/hierarchy1"/>
    <dgm:cxn modelId="{2F515DAE-8DF6-5F47-AFD6-B199C603EE3D}" type="presParOf" srcId="{AD15CA05-CD7D-FF4B-BEC9-694836D50A5F}" destId="{D7AB27B9-9D14-B44A-8FCB-98A2910D59F2}" srcOrd="1" destOrd="0" presId="urn:microsoft.com/office/officeart/2005/8/layout/hierarchy1"/>
    <dgm:cxn modelId="{F3FCA43C-F676-DC48-8DB4-FC0DB307E812}" type="presParOf" srcId="{D7AB27B9-9D14-B44A-8FCB-98A2910D59F2}" destId="{32E65ACE-5558-AB42-B184-593CD01BEF34}" srcOrd="0" destOrd="0" presId="urn:microsoft.com/office/officeart/2005/8/layout/hierarchy1"/>
    <dgm:cxn modelId="{8B95B159-C180-554D-9740-F5AFC84A815F}" type="presParOf" srcId="{32E65ACE-5558-AB42-B184-593CD01BEF34}" destId="{D69F55FB-7923-614D-82A4-85FA45EF340B}" srcOrd="0" destOrd="0" presId="urn:microsoft.com/office/officeart/2005/8/layout/hierarchy1"/>
    <dgm:cxn modelId="{41AAEF39-99F6-024D-986A-8890D783BA34}" type="presParOf" srcId="{32E65ACE-5558-AB42-B184-593CD01BEF34}" destId="{928C5BE4-5FFE-BD41-9A78-A59C99104D54}" srcOrd="1" destOrd="0" presId="urn:microsoft.com/office/officeart/2005/8/layout/hierarchy1"/>
    <dgm:cxn modelId="{C2C888C7-4D62-E149-80AA-6A180BE21FEE}" type="presParOf" srcId="{D7AB27B9-9D14-B44A-8FCB-98A2910D59F2}" destId="{37582CE2-3541-B347-AA16-B08E08F32613}" srcOrd="1" destOrd="0" presId="urn:microsoft.com/office/officeart/2005/8/layout/hierarchy1"/>
    <dgm:cxn modelId="{F377B6B2-2BD3-7B4D-AFA3-6701C366E7D2}" type="presParOf" srcId="{2E09047B-7B09-B14B-89AB-9A527AAA2725}" destId="{BC1BAC1B-FFD3-CB4B-901C-D9ABDB711DC9}" srcOrd="2" destOrd="0" presId="urn:microsoft.com/office/officeart/2005/8/layout/hierarchy1"/>
    <dgm:cxn modelId="{EC103251-8FA1-3E47-AEEF-80D56D06993B}" type="presParOf" srcId="{2E09047B-7B09-B14B-89AB-9A527AAA2725}" destId="{7F7C60D7-2D02-E74A-8D61-760EBCB5CD0A}" srcOrd="3" destOrd="0" presId="urn:microsoft.com/office/officeart/2005/8/layout/hierarchy1"/>
    <dgm:cxn modelId="{31A4B0B0-BE44-9845-8D43-1F9AF0F323B6}" type="presParOf" srcId="{7F7C60D7-2D02-E74A-8D61-760EBCB5CD0A}" destId="{F40CA158-8BEB-8746-A4CF-177F0FFE387A}" srcOrd="0" destOrd="0" presId="urn:microsoft.com/office/officeart/2005/8/layout/hierarchy1"/>
    <dgm:cxn modelId="{1B4B7D4A-42FE-8A43-B3B3-F8382CD4E6BC}" type="presParOf" srcId="{F40CA158-8BEB-8746-A4CF-177F0FFE387A}" destId="{F423D5AD-B639-0D48-8C79-895E7AB47A7F}" srcOrd="0" destOrd="0" presId="urn:microsoft.com/office/officeart/2005/8/layout/hierarchy1"/>
    <dgm:cxn modelId="{33999A84-6773-1C4D-AA74-BD1777F2145F}" type="presParOf" srcId="{F40CA158-8BEB-8746-A4CF-177F0FFE387A}" destId="{7574A80A-6195-EA45-A0AD-A5A24EBD434F}" srcOrd="1" destOrd="0" presId="urn:microsoft.com/office/officeart/2005/8/layout/hierarchy1"/>
    <dgm:cxn modelId="{31749145-521F-EF4F-8BDB-B6179ADF0E63}" type="presParOf" srcId="{7F7C60D7-2D02-E74A-8D61-760EBCB5CD0A}" destId="{43EC58F2-8922-B14A-8207-41CBDEFCFDB4}" srcOrd="1" destOrd="0" presId="urn:microsoft.com/office/officeart/2005/8/layout/hierarchy1"/>
    <dgm:cxn modelId="{36053B64-311B-7740-85DE-3309CA61D9F5}" type="presParOf" srcId="{43EC58F2-8922-B14A-8207-41CBDEFCFDB4}" destId="{F019EB46-7CB3-E243-9577-84C2D7EF2670}" srcOrd="0" destOrd="0" presId="urn:microsoft.com/office/officeart/2005/8/layout/hierarchy1"/>
    <dgm:cxn modelId="{6D105F5D-67EF-BC4B-975C-845E65578A56}" type="presParOf" srcId="{43EC58F2-8922-B14A-8207-41CBDEFCFDB4}" destId="{71E7A55E-9D14-EA48-AE80-9ACFC9C81172}" srcOrd="1" destOrd="0" presId="urn:microsoft.com/office/officeart/2005/8/layout/hierarchy1"/>
    <dgm:cxn modelId="{8F363ABC-B61D-A146-AD7E-5DDF7384E1FB}" type="presParOf" srcId="{71E7A55E-9D14-EA48-AE80-9ACFC9C81172}" destId="{FF7B0D39-9040-1F47-95AD-867ADB7BB09E}" srcOrd="0" destOrd="0" presId="urn:microsoft.com/office/officeart/2005/8/layout/hierarchy1"/>
    <dgm:cxn modelId="{9AB22E36-7326-0D4F-91F1-CB93E8ABFF97}" type="presParOf" srcId="{FF7B0D39-9040-1F47-95AD-867ADB7BB09E}" destId="{B85CA515-FFD7-3F4D-9379-3A0162F344C4}" srcOrd="0" destOrd="0" presId="urn:microsoft.com/office/officeart/2005/8/layout/hierarchy1"/>
    <dgm:cxn modelId="{B16AB0D8-C14E-D942-80F6-B19D05041C33}" type="presParOf" srcId="{FF7B0D39-9040-1F47-95AD-867ADB7BB09E}" destId="{4CE4F3D6-0BB7-5348-BEDF-5927C871509F}" srcOrd="1" destOrd="0" presId="urn:microsoft.com/office/officeart/2005/8/layout/hierarchy1"/>
    <dgm:cxn modelId="{D5804441-7322-7F4A-B4E8-B528E5D44F4F}" type="presParOf" srcId="{71E7A55E-9D14-EA48-AE80-9ACFC9C81172}" destId="{66E62491-1058-DC46-AEC4-0A2DFB1F6E4D}" srcOrd="1" destOrd="0" presId="urn:microsoft.com/office/officeart/2005/8/layout/hierarchy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14B881-9E48-744C-A59B-F85CB9D4CCA2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05C751-D588-CB42-B81D-EA742BE0C41E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  <a:ln>
          <a:solidFill>
            <a:srgbClr val="C00000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6944EFF-9E98-1D46-8138-053A96D48238}" type="parTrans" cxnId="{55D70D59-5158-7F4E-B46D-8E59F1120620}">
      <dgm:prSet/>
      <dgm:spPr/>
      <dgm:t>
        <a:bodyPr/>
        <a:lstStyle/>
        <a:p>
          <a:endParaRPr lang="en-US"/>
        </a:p>
      </dgm:t>
    </dgm:pt>
    <dgm:pt modelId="{92C252E0-0EEC-6743-A13B-BEC586A45F7F}" type="sibTrans" cxnId="{55D70D59-5158-7F4E-B46D-8E59F1120620}">
      <dgm:prSet/>
      <dgm:spPr/>
      <dgm:t>
        <a:bodyPr/>
        <a:lstStyle/>
        <a:p>
          <a:endParaRPr lang="en-US"/>
        </a:p>
      </dgm:t>
    </dgm:pt>
    <dgm:pt modelId="{30A3CFC9-6FC7-754B-A23F-8C1C7C75C147}">
      <dgm:prSet phldrT="[Text]" custT="1"/>
      <dgm:spPr>
        <a:blipFill>
          <a:blip xmlns:r="http://schemas.openxmlformats.org/officeDocument/2006/relationships" r:embed="rId2"/>
          <a:stretch>
            <a:fillRect/>
          </a:stretch>
        </a:blipFill>
        <a:ln>
          <a:solidFill>
            <a:srgbClr val="C00000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666DEE6-4DEB-8D41-B878-F766A10D653F}" type="parTrans" cxnId="{3E9CC993-A7FD-304A-901F-6AC0ECC8AF6E}">
      <dgm:prSet/>
      <dgm:spPr/>
      <dgm:t>
        <a:bodyPr/>
        <a:lstStyle/>
        <a:p>
          <a:endParaRPr lang="en-US"/>
        </a:p>
      </dgm:t>
    </dgm:pt>
    <dgm:pt modelId="{A704D7CD-568E-5A4D-89F0-5EC73E9FEF3E}" type="sibTrans" cxnId="{3E9CC993-A7FD-304A-901F-6AC0ECC8AF6E}">
      <dgm:prSet/>
      <dgm:spPr/>
      <dgm:t>
        <a:bodyPr/>
        <a:lstStyle/>
        <a:p>
          <a:endParaRPr lang="en-US"/>
        </a:p>
      </dgm:t>
    </dgm:pt>
    <dgm:pt modelId="{CE8B4BC9-90E2-4748-BE96-D2B272238B96}">
      <dgm:prSet phldrT="[Text]" custT="1"/>
      <dgm:spPr>
        <a:blipFill>
          <a:blip xmlns:r="http://schemas.openxmlformats.org/officeDocument/2006/relationships" r:embed="rId3"/>
          <a:stretch>
            <a:fillRect/>
          </a:stretch>
        </a:blipFill>
        <a:ln>
          <a:solidFill>
            <a:srgbClr val="C00000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8671DFFD-A5C3-3B48-902D-6F3F4A57663A}" type="parTrans" cxnId="{29923800-BB46-DD4F-92B6-E144BB0C4ACA}">
      <dgm:prSet/>
      <dgm:spPr/>
      <dgm:t>
        <a:bodyPr/>
        <a:lstStyle/>
        <a:p>
          <a:endParaRPr lang="en-US"/>
        </a:p>
      </dgm:t>
    </dgm:pt>
    <dgm:pt modelId="{C830F8C7-987B-3340-B015-14546DA3F33F}" type="sibTrans" cxnId="{29923800-BB46-DD4F-92B6-E144BB0C4ACA}">
      <dgm:prSet/>
      <dgm:spPr/>
      <dgm:t>
        <a:bodyPr/>
        <a:lstStyle/>
        <a:p>
          <a:endParaRPr lang="en-US"/>
        </a:p>
      </dgm:t>
    </dgm:pt>
    <dgm:pt modelId="{F1D07B93-BD16-1D41-A0EC-05D19B4D8BE5}">
      <dgm:prSet phldrT="[Text]" custT="1"/>
      <dgm:spPr>
        <a:blipFill>
          <a:blip xmlns:r="http://schemas.openxmlformats.org/officeDocument/2006/relationships" r:embed="rId4"/>
          <a:stretch>
            <a:fillRect/>
          </a:stretch>
        </a:blip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FF263ACC-BEFC-F345-8553-B13C343AD18E}" type="parTrans" cxnId="{E14FFD8E-7E31-7748-AD4E-59032FDD5BED}">
      <dgm:prSet/>
      <dgm:spPr/>
      <dgm:t>
        <a:bodyPr/>
        <a:lstStyle/>
        <a:p>
          <a:endParaRPr lang="en-US"/>
        </a:p>
      </dgm:t>
    </dgm:pt>
    <dgm:pt modelId="{DF7852A5-A2C6-A843-ADC1-301C307C4002}" type="sibTrans" cxnId="{E14FFD8E-7E31-7748-AD4E-59032FDD5BED}">
      <dgm:prSet/>
      <dgm:spPr/>
      <dgm:t>
        <a:bodyPr/>
        <a:lstStyle/>
        <a:p>
          <a:endParaRPr lang="en-US"/>
        </a:p>
      </dgm:t>
    </dgm:pt>
    <dgm:pt modelId="{FD11A8DC-345B-2B4E-8FE4-6DA37C64A552}">
      <dgm:prSet phldrT="[Text]" custT="1"/>
      <dgm:spPr>
        <a:blipFill>
          <a:blip xmlns:r="http://schemas.openxmlformats.org/officeDocument/2006/relationships" r:embed="rId5"/>
          <a:stretch>
            <a:fillRect/>
          </a:stretch>
        </a:blipFill>
        <a:ln>
          <a:solidFill>
            <a:srgbClr val="C00000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A0FCEA4-C3F0-AA47-87F5-500C1281E7C7}" type="parTrans" cxnId="{8C5B58E0-46E3-CD47-81A0-824FB0A7C1F8}">
      <dgm:prSet/>
      <dgm:spPr/>
      <dgm:t>
        <a:bodyPr/>
        <a:lstStyle/>
        <a:p>
          <a:endParaRPr lang="en-US"/>
        </a:p>
      </dgm:t>
    </dgm:pt>
    <dgm:pt modelId="{10C556D0-D9E4-C74A-B89F-3A30AD9F6F4E}" type="sibTrans" cxnId="{8C5B58E0-46E3-CD47-81A0-824FB0A7C1F8}">
      <dgm:prSet/>
      <dgm:spPr/>
      <dgm:t>
        <a:bodyPr/>
        <a:lstStyle/>
        <a:p>
          <a:endParaRPr lang="en-US"/>
        </a:p>
      </dgm:t>
    </dgm:pt>
    <dgm:pt modelId="{C8A9C268-A630-5648-AF5C-DAE66CDE606E}" type="pres">
      <dgm:prSet presAssocID="{0314B881-9E48-744C-A59B-F85CB9D4CC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335254F-CE39-3A48-99D6-B15F9C258ED4}" type="pres">
      <dgm:prSet presAssocID="{B705C751-D588-CB42-B81D-EA742BE0C41E}" presName="hierRoot1" presStyleCnt="0"/>
      <dgm:spPr/>
    </dgm:pt>
    <dgm:pt modelId="{94875036-27C5-E540-82F5-997413FC2BF1}" type="pres">
      <dgm:prSet presAssocID="{B705C751-D588-CB42-B81D-EA742BE0C41E}" presName="composite" presStyleCnt="0"/>
      <dgm:spPr/>
    </dgm:pt>
    <dgm:pt modelId="{02FB7BAD-6DD4-D64A-9444-667C83CFA1A6}" type="pres">
      <dgm:prSet presAssocID="{B705C751-D588-CB42-B81D-EA742BE0C41E}" presName="background" presStyleLbl="node0" presStyleIdx="0" presStyleCnt="1"/>
      <dgm:spPr>
        <a:noFill/>
      </dgm:spPr>
    </dgm:pt>
    <dgm:pt modelId="{872394B8-FDA1-3B42-AE89-439CB21F3801}" type="pres">
      <dgm:prSet presAssocID="{B705C751-D588-CB42-B81D-EA742BE0C41E}" presName="text" presStyleLbl="fgAcc0" presStyleIdx="0" presStyleCnt="1" custScaleX="164796" custScaleY="102485">
        <dgm:presLayoutVars>
          <dgm:chPref val="3"/>
        </dgm:presLayoutVars>
      </dgm:prSet>
      <dgm:spPr/>
    </dgm:pt>
    <dgm:pt modelId="{2E09047B-7B09-B14B-89AB-9A527AAA2725}" type="pres">
      <dgm:prSet presAssocID="{B705C751-D588-CB42-B81D-EA742BE0C41E}" presName="hierChild2" presStyleCnt="0"/>
      <dgm:spPr/>
    </dgm:pt>
    <dgm:pt modelId="{F3A9E040-FC25-1641-868A-9160496AE7B2}" type="pres">
      <dgm:prSet presAssocID="{B666DEE6-4DEB-8D41-B878-F766A10D653F}" presName="Name10" presStyleLbl="parChTrans1D2" presStyleIdx="0" presStyleCnt="2"/>
      <dgm:spPr/>
    </dgm:pt>
    <dgm:pt modelId="{8A3AF451-70C6-2A4A-8523-234F5E85538A}" type="pres">
      <dgm:prSet presAssocID="{30A3CFC9-6FC7-754B-A23F-8C1C7C75C147}" presName="hierRoot2" presStyleCnt="0"/>
      <dgm:spPr/>
    </dgm:pt>
    <dgm:pt modelId="{FFC01F89-9900-A542-A3E8-0509F6C04CAB}" type="pres">
      <dgm:prSet presAssocID="{30A3CFC9-6FC7-754B-A23F-8C1C7C75C147}" presName="composite2" presStyleCnt="0"/>
      <dgm:spPr/>
    </dgm:pt>
    <dgm:pt modelId="{F9308E00-4AB8-6E42-AB57-577371B16AE5}" type="pres">
      <dgm:prSet presAssocID="{30A3CFC9-6FC7-754B-A23F-8C1C7C75C147}" presName="background2" presStyleLbl="node2" presStyleIdx="0" presStyleCnt="2"/>
      <dgm:spPr>
        <a:noFill/>
      </dgm:spPr>
    </dgm:pt>
    <dgm:pt modelId="{1836B842-E5DF-1F40-861F-08AAA9CAE5BD}" type="pres">
      <dgm:prSet presAssocID="{30A3CFC9-6FC7-754B-A23F-8C1C7C75C147}" presName="text2" presStyleLbl="fgAcc2" presStyleIdx="0" presStyleCnt="2" custScaleX="67621">
        <dgm:presLayoutVars>
          <dgm:chPref val="3"/>
        </dgm:presLayoutVars>
      </dgm:prSet>
      <dgm:spPr/>
    </dgm:pt>
    <dgm:pt modelId="{AD15CA05-CD7D-FF4B-BEC9-694836D50A5F}" type="pres">
      <dgm:prSet presAssocID="{30A3CFC9-6FC7-754B-A23F-8C1C7C75C147}" presName="hierChild3" presStyleCnt="0"/>
      <dgm:spPr/>
    </dgm:pt>
    <dgm:pt modelId="{68E389A7-FC3F-974A-921F-F36FE5E773A1}" type="pres">
      <dgm:prSet presAssocID="{FF263ACC-BEFC-F345-8553-B13C343AD18E}" presName="Name17" presStyleLbl="parChTrans1D3" presStyleIdx="0" presStyleCnt="2"/>
      <dgm:spPr/>
    </dgm:pt>
    <dgm:pt modelId="{D7AB27B9-9D14-B44A-8FCB-98A2910D59F2}" type="pres">
      <dgm:prSet presAssocID="{F1D07B93-BD16-1D41-A0EC-05D19B4D8BE5}" presName="hierRoot3" presStyleCnt="0"/>
      <dgm:spPr/>
    </dgm:pt>
    <dgm:pt modelId="{32E65ACE-5558-AB42-B184-593CD01BEF34}" type="pres">
      <dgm:prSet presAssocID="{F1D07B93-BD16-1D41-A0EC-05D19B4D8BE5}" presName="composite3" presStyleCnt="0"/>
      <dgm:spPr/>
    </dgm:pt>
    <dgm:pt modelId="{D69F55FB-7923-614D-82A4-85FA45EF340B}" type="pres">
      <dgm:prSet presAssocID="{F1D07B93-BD16-1D41-A0EC-05D19B4D8BE5}" presName="background3" presStyleLbl="node3" presStyleIdx="0" presStyleCnt="2"/>
      <dgm:spPr>
        <a:noFill/>
      </dgm:spPr>
    </dgm:pt>
    <dgm:pt modelId="{928C5BE4-5FFE-BD41-9A78-A59C99104D54}" type="pres">
      <dgm:prSet presAssocID="{F1D07B93-BD16-1D41-A0EC-05D19B4D8BE5}" presName="text3" presStyleLbl="fgAcc3" presStyleIdx="0" presStyleCnt="2" custScaleX="65562">
        <dgm:presLayoutVars>
          <dgm:chPref val="3"/>
        </dgm:presLayoutVars>
      </dgm:prSet>
      <dgm:spPr/>
    </dgm:pt>
    <dgm:pt modelId="{37582CE2-3541-B347-AA16-B08E08F32613}" type="pres">
      <dgm:prSet presAssocID="{F1D07B93-BD16-1D41-A0EC-05D19B4D8BE5}" presName="hierChild4" presStyleCnt="0"/>
      <dgm:spPr/>
    </dgm:pt>
    <dgm:pt modelId="{BC1BAC1B-FFD3-CB4B-901C-D9ABDB711DC9}" type="pres">
      <dgm:prSet presAssocID="{8671DFFD-A5C3-3B48-902D-6F3F4A57663A}" presName="Name10" presStyleLbl="parChTrans1D2" presStyleIdx="1" presStyleCnt="2"/>
      <dgm:spPr/>
    </dgm:pt>
    <dgm:pt modelId="{7F7C60D7-2D02-E74A-8D61-760EBCB5CD0A}" type="pres">
      <dgm:prSet presAssocID="{CE8B4BC9-90E2-4748-BE96-D2B272238B96}" presName="hierRoot2" presStyleCnt="0"/>
      <dgm:spPr/>
    </dgm:pt>
    <dgm:pt modelId="{F40CA158-8BEB-8746-A4CF-177F0FFE387A}" type="pres">
      <dgm:prSet presAssocID="{CE8B4BC9-90E2-4748-BE96-D2B272238B96}" presName="composite2" presStyleCnt="0"/>
      <dgm:spPr/>
    </dgm:pt>
    <dgm:pt modelId="{F423D5AD-B639-0D48-8C79-895E7AB47A7F}" type="pres">
      <dgm:prSet presAssocID="{CE8B4BC9-90E2-4748-BE96-D2B272238B96}" presName="background2" presStyleLbl="node2" presStyleIdx="1" presStyleCnt="2"/>
      <dgm:spPr>
        <a:noFill/>
      </dgm:spPr>
    </dgm:pt>
    <dgm:pt modelId="{7574A80A-6195-EA45-A0AD-A5A24EBD434F}" type="pres">
      <dgm:prSet presAssocID="{CE8B4BC9-90E2-4748-BE96-D2B272238B96}" presName="text2" presStyleLbl="fgAcc2" presStyleIdx="1" presStyleCnt="2" custScaleX="70744">
        <dgm:presLayoutVars>
          <dgm:chPref val="3"/>
        </dgm:presLayoutVars>
      </dgm:prSet>
      <dgm:spPr/>
    </dgm:pt>
    <dgm:pt modelId="{43EC58F2-8922-B14A-8207-41CBDEFCFDB4}" type="pres">
      <dgm:prSet presAssocID="{CE8B4BC9-90E2-4748-BE96-D2B272238B96}" presName="hierChild3" presStyleCnt="0"/>
      <dgm:spPr/>
    </dgm:pt>
    <dgm:pt modelId="{F019EB46-7CB3-E243-9577-84C2D7EF2670}" type="pres">
      <dgm:prSet presAssocID="{DA0FCEA4-C3F0-AA47-87F5-500C1281E7C7}" presName="Name17" presStyleLbl="parChTrans1D3" presStyleIdx="1" presStyleCnt="2"/>
      <dgm:spPr/>
    </dgm:pt>
    <dgm:pt modelId="{71E7A55E-9D14-EA48-AE80-9ACFC9C81172}" type="pres">
      <dgm:prSet presAssocID="{FD11A8DC-345B-2B4E-8FE4-6DA37C64A552}" presName="hierRoot3" presStyleCnt="0"/>
      <dgm:spPr/>
    </dgm:pt>
    <dgm:pt modelId="{FF7B0D39-9040-1F47-95AD-867ADB7BB09E}" type="pres">
      <dgm:prSet presAssocID="{FD11A8DC-345B-2B4E-8FE4-6DA37C64A552}" presName="composite3" presStyleCnt="0"/>
      <dgm:spPr/>
    </dgm:pt>
    <dgm:pt modelId="{B85CA515-FFD7-3F4D-9379-3A0162F344C4}" type="pres">
      <dgm:prSet presAssocID="{FD11A8DC-345B-2B4E-8FE4-6DA37C64A552}" presName="background3" presStyleLbl="node3" presStyleIdx="1" presStyleCnt="2"/>
      <dgm:spPr>
        <a:noFill/>
      </dgm:spPr>
    </dgm:pt>
    <dgm:pt modelId="{4CE4F3D6-0BB7-5348-BEDF-5927C871509F}" type="pres">
      <dgm:prSet presAssocID="{FD11A8DC-345B-2B4E-8FE4-6DA37C64A552}" presName="text3" presStyleLbl="fgAcc3" presStyleIdx="1" presStyleCnt="2" custScaleX="229697" custScaleY="124368">
        <dgm:presLayoutVars>
          <dgm:chPref val="3"/>
        </dgm:presLayoutVars>
      </dgm:prSet>
      <dgm:spPr/>
    </dgm:pt>
    <dgm:pt modelId="{66E62491-1058-DC46-AEC4-0A2DFB1F6E4D}" type="pres">
      <dgm:prSet presAssocID="{FD11A8DC-345B-2B4E-8FE4-6DA37C64A552}" presName="hierChild4" presStyleCnt="0"/>
      <dgm:spPr/>
    </dgm:pt>
  </dgm:ptLst>
  <dgm:cxnLst>
    <dgm:cxn modelId="{29923800-BB46-DD4F-92B6-E144BB0C4ACA}" srcId="{B705C751-D588-CB42-B81D-EA742BE0C41E}" destId="{CE8B4BC9-90E2-4748-BE96-D2B272238B96}" srcOrd="1" destOrd="0" parTransId="{8671DFFD-A5C3-3B48-902D-6F3F4A57663A}" sibTransId="{C830F8C7-987B-3340-B015-14546DA3F33F}"/>
    <dgm:cxn modelId="{C7F0C60B-6449-DA44-88CF-57A5C0720E64}" type="presOf" srcId="{B705C751-D588-CB42-B81D-EA742BE0C41E}" destId="{872394B8-FDA1-3B42-AE89-439CB21F3801}" srcOrd="0" destOrd="0" presId="urn:microsoft.com/office/officeart/2005/8/layout/hierarchy1"/>
    <dgm:cxn modelId="{182DA425-3F11-F844-B433-D96A0D591F66}" type="presOf" srcId="{30A3CFC9-6FC7-754B-A23F-8C1C7C75C147}" destId="{1836B842-E5DF-1F40-861F-08AAA9CAE5BD}" srcOrd="0" destOrd="0" presId="urn:microsoft.com/office/officeart/2005/8/layout/hierarchy1"/>
    <dgm:cxn modelId="{8A85A527-DCBB-3848-9C83-D54517D47BBC}" type="presOf" srcId="{DA0FCEA4-C3F0-AA47-87F5-500C1281E7C7}" destId="{F019EB46-7CB3-E243-9577-84C2D7EF2670}" srcOrd="0" destOrd="0" presId="urn:microsoft.com/office/officeart/2005/8/layout/hierarchy1"/>
    <dgm:cxn modelId="{4B9F1646-2AA7-334B-A07B-68A5B8A36EA8}" type="presOf" srcId="{FF263ACC-BEFC-F345-8553-B13C343AD18E}" destId="{68E389A7-FC3F-974A-921F-F36FE5E773A1}" srcOrd="0" destOrd="0" presId="urn:microsoft.com/office/officeart/2005/8/layout/hierarchy1"/>
    <dgm:cxn modelId="{CCD68647-2943-9C4F-ACC1-0D3E8311EBD0}" type="presOf" srcId="{FD11A8DC-345B-2B4E-8FE4-6DA37C64A552}" destId="{4CE4F3D6-0BB7-5348-BEDF-5927C871509F}" srcOrd="0" destOrd="0" presId="urn:microsoft.com/office/officeart/2005/8/layout/hierarchy1"/>
    <dgm:cxn modelId="{55D70D59-5158-7F4E-B46D-8E59F1120620}" srcId="{0314B881-9E48-744C-A59B-F85CB9D4CCA2}" destId="{B705C751-D588-CB42-B81D-EA742BE0C41E}" srcOrd="0" destOrd="0" parTransId="{A6944EFF-9E98-1D46-8138-053A96D48238}" sibTransId="{92C252E0-0EEC-6743-A13B-BEC586A45F7F}"/>
    <dgm:cxn modelId="{1A43AE76-618F-9843-89ED-CC4B6CFFA42A}" type="presOf" srcId="{8671DFFD-A5C3-3B48-902D-6F3F4A57663A}" destId="{BC1BAC1B-FFD3-CB4B-901C-D9ABDB711DC9}" srcOrd="0" destOrd="0" presId="urn:microsoft.com/office/officeart/2005/8/layout/hierarchy1"/>
    <dgm:cxn modelId="{B4AFF68D-E895-A246-9AC9-5994D97CC399}" type="presOf" srcId="{0314B881-9E48-744C-A59B-F85CB9D4CCA2}" destId="{C8A9C268-A630-5648-AF5C-DAE66CDE606E}" srcOrd="0" destOrd="0" presId="urn:microsoft.com/office/officeart/2005/8/layout/hierarchy1"/>
    <dgm:cxn modelId="{E14FFD8E-7E31-7748-AD4E-59032FDD5BED}" srcId="{30A3CFC9-6FC7-754B-A23F-8C1C7C75C147}" destId="{F1D07B93-BD16-1D41-A0EC-05D19B4D8BE5}" srcOrd="0" destOrd="0" parTransId="{FF263ACC-BEFC-F345-8553-B13C343AD18E}" sibTransId="{DF7852A5-A2C6-A843-ADC1-301C307C4002}"/>
    <dgm:cxn modelId="{3E9CC993-A7FD-304A-901F-6AC0ECC8AF6E}" srcId="{B705C751-D588-CB42-B81D-EA742BE0C41E}" destId="{30A3CFC9-6FC7-754B-A23F-8C1C7C75C147}" srcOrd="0" destOrd="0" parTransId="{B666DEE6-4DEB-8D41-B878-F766A10D653F}" sibTransId="{A704D7CD-568E-5A4D-89F0-5EC73E9FEF3E}"/>
    <dgm:cxn modelId="{4C55BCA3-6F8C-5A48-8A69-C6EE9B9DEC6E}" type="presOf" srcId="{F1D07B93-BD16-1D41-A0EC-05D19B4D8BE5}" destId="{928C5BE4-5FFE-BD41-9A78-A59C99104D54}" srcOrd="0" destOrd="0" presId="urn:microsoft.com/office/officeart/2005/8/layout/hierarchy1"/>
    <dgm:cxn modelId="{215444C2-6D57-1146-B43A-777F361805C8}" type="presOf" srcId="{B666DEE6-4DEB-8D41-B878-F766A10D653F}" destId="{F3A9E040-FC25-1641-868A-9160496AE7B2}" srcOrd="0" destOrd="0" presId="urn:microsoft.com/office/officeart/2005/8/layout/hierarchy1"/>
    <dgm:cxn modelId="{FFD63BDA-DA6D-5C46-B6A3-837DF595417A}" type="presOf" srcId="{CE8B4BC9-90E2-4748-BE96-D2B272238B96}" destId="{7574A80A-6195-EA45-A0AD-A5A24EBD434F}" srcOrd="0" destOrd="0" presId="urn:microsoft.com/office/officeart/2005/8/layout/hierarchy1"/>
    <dgm:cxn modelId="{8C5B58E0-46E3-CD47-81A0-824FB0A7C1F8}" srcId="{CE8B4BC9-90E2-4748-BE96-D2B272238B96}" destId="{FD11A8DC-345B-2B4E-8FE4-6DA37C64A552}" srcOrd="0" destOrd="0" parTransId="{DA0FCEA4-C3F0-AA47-87F5-500C1281E7C7}" sibTransId="{10C556D0-D9E4-C74A-B89F-3A30AD9F6F4E}"/>
    <dgm:cxn modelId="{D8DEA259-6D77-0F4D-BBD7-81177111FC77}" type="presParOf" srcId="{C8A9C268-A630-5648-AF5C-DAE66CDE606E}" destId="{C335254F-CE39-3A48-99D6-B15F9C258ED4}" srcOrd="0" destOrd="0" presId="urn:microsoft.com/office/officeart/2005/8/layout/hierarchy1"/>
    <dgm:cxn modelId="{3D7F42FD-79CE-304D-9BEA-2C94436DD90B}" type="presParOf" srcId="{C335254F-CE39-3A48-99D6-B15F9C258ED4}" destId="{94875036-27C5-E540-82F5-997413FC2BF1}" srcOrd="0" destOrd="0" presId="urn:microsoft.com/office/officeart/2005/8/layout/hierarchy1"/>
    <dgm:cxn modelId="{5ED4572B-0DF3-2F4D-90F6-D1ECEC6A7D2E}" type="presParOf" srcId="{94875036-27C5-E540-82F5-997413FC2BF1}" destId="{02FB7BAD-6DD4-D64A-9444-667C83CFA1A6}" srcOrd="0" destOrd="0" presId="urn:microsoft.com/office/officeart/2005/8/layout/hierarchy1"/>
    <dgm:cxn modelId="{3155FB72-70BF-FA46-A96F-DD490C80D38C}" type="presParOf" srcId="{94875036-27C5-E540-82F5-997413FC2BF1}" destId="{872394B8-FDA1-3B42-AE89-439CB21F3801}" srcOrd="1" destOrd="0" presId="urn:microsoft.com/office/officeart/2005/8/layout/hierarchy1"/>
    <dgm:cxn modelId="{F791D6B1-37E8-FB40-85E0-6D27585DCF14}" type="presParOf" srcId="{C335254F-CE39-3A48-99D6-B15F9C258ED4}" destId="{2E09047B-7B09-B14B-89AB-9A527AAA2725}" srcOrd="1" destOrd="0" presId="urn:microsoft.com/office/officeart/2005/8/layout/hierarchy1"/>
    <dgm:cxn modelId="{39B124DA-D74F-744B-88FF-EB2DDA2163B5}" type="presParOf" srcId="{2E09047B-7B09-B14B-89AB-9A527AAA2725}" destId="{F3A9E040-FC25-1641-868A-9160496AE7B2}" srcOrd="0" destOrd="0" presId="urn:microsoft.com/office/officeart/2005/8/layout/hierarchy1"/>
    <dgm:cxn modelId="{BC59C1B8-A289-FA46-8FC6-F9C11BFD185D}" type="presParOf" srcId="{2E09047B-7B09-B14B-89AB-9A527AAA2725}" destId="{8A3AF451-70C6-2A4A-8523-234F5E85538A}" srcOrd="1" destOrd="0" presId="urn:microsoft.com/office/officeart/2005/8/layout/hierarchy1"/>
    <dgm:cxn modelId="{4A818146-1284-4149-B8A5-C5A40EC3DE36}" type="presParOf" srcId="{8A3AF451-70C6-2A4A-8523-234F5E85538A}" destId="{FFC01F89-9900-A542-A3E8-0509F6C04CAB}" srcOrd="0" destOrd="0" presId="urn:microsoft.com/office/officeart/2005/8/layout/hierarchy1"/>
    <dgm:cxn modelId="{D11C72B9-8207-EA41-A012-3359D4CE65E4}" type="presParOf" srcId="{FFC01F89-9900-A542-A3E8-0509F6C04CAB}" destId="{F9308E00-4AB8-6E42-AB57-577371B16AE5}" srcOrd="0" destOrd="0" presId="urn:microsoft.com/office/officeart/2005/8/layout/hierarchy1"/>
    <dgm:cxn modelId="{1BB990AC-B8B7-C746-BF13-EC90DADBBB15}" type="presParOf" srcId="{FFC01F89-9900-A542-A3E8-0509F6C04CAB}" destId="{1836B842-E5DF-1F40-861F-08AAA9CAE5BD}" srcOrd="1" destOrd="0" presId="urn:microsoft.com/office/officeart/2005/8/layout/hierarchy1"/>
    <dgm:cxn modelId="{68B5D6A6-8905-1541-9D74-7E54D7A14BAE}" type="presParOf" srcId="{8A3AF451-70C6-2A4A-8523-234F5E85538A}" destId="{AD15CA05-CD7D-FF4B-BEC9-694836D50A5F}" srcOrd="1" destOrd="0" presId="urn:microsoft.com/office/officeart/2005/8/layout/hierarchy1"/>
    <dgm:cxn modelId="{78A53D5F-0AAE-AD46-B653-5D5C6D554650}" type="presParOf" srcId="{AD15CA05-CD7D-FF4B-BEC9-694836D50A5F}" destId="{68E389A7-FC3F-974A-921F-F36FE5E773A1}" srcOrd="0" destOrd="0" presId="urn:microsoft.com/office/officeart/2005/8/layout/hierarchy1"/>
    <dgm:cxn modelId="{2F515DAE-8DF6-5F47-AFD6-B199C603EE3D}" type="presParOf" srcId="{AD15CA05-CD7D-FF4B-BEC9-694836D50A5F}" destId="{D7AB27B9-9D14-B44A-8FCB-98A2910D59F2}" srcOrd="1" destOrd="0" presId="urn:microsoft.com/office/officeart/2005/8/layout/hierarchy1"/>
    <dgm:cxn modelId="{F3FCA43C-F676-DC48-8DB4-FC0DB307E812}" type="presParOf" srcId="{D7AB27B9-9D14-B44A-8FCB-98A2910D59F2}" destId="{32E65ACE-5558-AB42-B184-593CD01BEF34}" srcOrd="0" destOrd="0" presId="urn:microsoft.com/office/officeart/2005/8/layout/hierarchy1"/>
    <dgm:cxn modelId="{8B95B159-C180-554D-9740-F5AFC84A815F}" type="presParOf" srcId="{32E65ACE-5558-AB42-B184-593CD01BEF34}" destId="{D69F55FB-7923-614D-82A4-85FA45EF340B}" srcOrd="0" destOrd="0" presId="urn:microsoft.com/office/officeart/2005/8/layout/hierarchy1"/>
    <dgm:cxn modelId="{41AAEF39-99F6-024D-986A-8890D783BA34}" type="presParOf" srcId="{32E65ACE-5558-AB42-B184-593CD01BEF34}" destId="{928C5BE4-5FFE-BD41-9A78-A59C99104D54}" srcOrd="1" destOrd="0" presId="urn:microsoft.com/office/officeart/2005/8/layout/hierarchy1"/>
    <dgm:cxn modelId="{C2C888C7-4D62-E149-80AA-6A180BE21FEE}" type="presParOf" srcId="{D7AB27B9-9D14-B44A-8FCB-98A2910D59F2}" destId="{37582CE2-3541-B347-AA16-B08E08F32613}" srcOrd="1" destOrd="0" presId="urn:microsoft.com/office/officeart/2005/8/layout/hierarchy1"/>
    <dgm:cxn modelId="{F377B6B2-2BD3-7B4D-AFA3-6701C366E7D2}" type="presParOf" srcId="{2E09047B-7B09-B14B-89AB-9A527AAA2725}" destId="{BC1BAC1B-FFD3-CB4B-901C-D9ABDB711DC9}" srcOrd="2" destOrd="0" presId="urn:microsoft.com/office/officeart/2005/8/layout/hierarchy1"/>
    <dgm:cxn modelId="{EC103251-8FA1-3E47-AEEF-80D56D06993B}" type="presParOf" srcId="{2E09047B-7B09-B14B-89AB-9A527AAA2725}" destId="{7F7C60D7-2D02-E74A-8D61-760EBCB5CD0A}" srcOrd="3" destOrd="0" presId="urn:microsoft.com/office/officeart/2005/8/layout/hierarchy1"/>
    <dgm:cxn modelId="{31A4B0B0-BE44-9845-8D43-1F9AF0F323B6}" type="presParOf" srcId="{7F7C60D7-2D02-E74A-8D61-760EBCB5CD0A}" destId="{F40CA158-8BEB-8746-A4CF-177F0FFE387A}" srcOrd="0" destOrd="0" presId="urn:microsoft.com/office/officeart/2005/8/layout/hierarchy1"/>
    <dgm:cxn modelId="{1B4B7D4A-42FE-8A43-B3B3-F8382CD4E6BC}" type="presParOf" srcId="{F40CA158-8BEB-8746-A4CF-177F0FFE387A}" destId="{F423D5AD-B639-0D48-8C79-895E7AB47A7F}" srcOrd="0" destOrd="0" presId="urn:microsoft.com/office/officeart/2005/8/layout/hierarchy1"/>
    <dgm:cxn modelId="{33999A84-6773-1C4D-AA74-BD1777F2145F}" type="presParOf" srcId="{F40CA158-8BEB-8746-A4CF-177F0FFE387A}" destId="{7574A80A-6195-EA45-A0AD-A5A24EBD434F}" srcOrd="1" destOrd="0" presId="urn:microsoft.com/office/officeart/2005/8/layout/hierarchy1"/>
    <dgm:cxn modelId="{31749145-521F-EF4F-8BDB-B6179ADF0E63}" type="presParOf" srcId="{7F7C60D7-2D02-E74A-8D61-760EBCB5CD0A}" destId="{43EC58F2-8922-B14A-8207-41CBDEFCFDB4}" srcOrd="1" destOrd="0" presId="urn:microsoft.com/office/officeart/2005/8/layout/hierarchy1"/>
    <dgm:cxn modelId="{36053B64-311B-7740-85DE-3309CA61D9F5}" type="presParOf" srcId="{43EC58F2-8922-B14A-8207-41CBDEFCFDB4}" destId="{F019EB46-7CB3-E243-9577-84C2D7EF2670}" srcOrd="0" destOrd="0" presId="urn:microsoft.com/office/officeart/2005/8/layout/hierarchy1"/>
    <dgm:cxn modelId="{6D105F5D-67EF-BC4B-975C-845E65578A56}" type="presParOf" srcId="{43EC58F2-8922-B14A-8207-41CBDEFCFDB4}" destId="{71E7A55E-9D14-EA48-AE80-9ACFC9C81172}" srcOrd="1" destOrd="0" presId="urn:microsoft.com/office/officeart/2005/8/layout/hierarchy1"/>
    <dgm:cxn modelId="{8F363ABC-B61D-A146-AD7E-5DDF7384E1FB}" type="presParOf" srcId="{71E7A55E-9D14-EA48-AE80-9ACFC9C81172}" destId="{FF7B0D39-9040-1F47-95AD-867ADB7BB09E}" srcOrd="0" destOrd="0" presId="urn:microsoft.com/office/officeart/2005/8/layout/hierarchy1"/>
    <dgm:cxn modelId="{9AB22E36-7326-0D4F-91F1-CB93E8ABFF97}" type="presParOf" srcId="{FF7B0D39-9040-1F47-95AD-867ADB7BB09E}" destId="{B85CA515-FFD7-3F4D-9379-3A0162F344C4}" srcOrd="0" destOrd="0" presId="urn:microsoft.com/office/officeart/2005/8/layout/hierarchy1"/>
    <dgm:cxn modelId="{B16AB0D8-C14E-D942-80F6-B19D05041C33}" type="presParOf" srcId="{FF7B0D39-9040-1F47-95AD-867ADB7BB09E}" destId="{4CE4F3D6-0BB7-5348-BEDF-5927C871509F}" srcOrd="1" destOrd="0" presId="urn:microsoft.com/office/officeart/2005/8/layout/hierarchy1"/>
    <dgm:cxn modelId="{D5804441-7322-7F4A-B4E8-B528E5D44F4F}" type="presParOf" srcId="{71E7A55E-9D14-EA48-AE80-9ACFC9C81172}" destId="{66E62491-1058-DC46-AEC4-0A2DFB1F6E4D}" srcOrd="1" destOrd="0" presId="urn:microsoft.com/office/officeart/2005/8/layout/hierarchy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9EB46-7CB3-E243-9577-84C2D7EF2670}">
      <dsp:nvSpPr>
        <dsp:cNvPr id="0" name=""/>
        <dsp:cNvSpPr/>
      </dsp:nvSpPr>
      <dsp:spPr>
        <a:xfrm>
          <a:off x="3384690" y="2764549"/>
          <a:ext cx="91440" cy="4896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966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1BAC1B-FFD3-CB4B-901C-D9ABDB711DC9}">
      <dsp:nvSpPr>
        <dsp:cNvPr id="0" name=""/>
        <dsp:cNvSpPr/>
      </dsp:nvSpPr>
      <dsp:spPr>
        <a:xfrm>
          <a:off x="2013689" y="1205756"/>
          <a:ext cx="1416721" cy="4896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693"/>
              </a:lnTo>
              <a:lnTo>
                <a:pt x="1416721" y="333693"/>
              </a:lnTo>
              <a:lnTo>
                <a:pt x="1416721" y="4896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E389A7-FC3F-974A-921F-F36FE5E773A1}">
      <dsp:nvSpPr>
        <dsp:cNvPr id="0" name=""/>
        <dsp:cNvSpPr/>
      </dsp:nvSpPr>
      <dsp:spPr>
        <a:xfrm>
          <a:off x="524956" y="2764549"/>
          <a:ext cx="91440" cy="4896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966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A9E040-FC25-1641-868A-9160496AE7B2}">
      <dsp:nvSpPr>
        <dsp:cNvPr id="0" name=""/>
        <dsp:cNvSpPr/>
      </dsp:nvSpPr>
      <dsp:spPr>
        <a:xfrm>
          <a:off x="570676" y="1205756"/>
          <a:ext cx="1443012" cy="489665"/>
        </a:xfrm>
        <a:custGeom>
          <a:avLst/>
          <a:gdLst/>
          <a:ahLst/>
          <a:cxnLst/>
          <a:rect l="0" t="0" r="0" b="0"/>
          <a:pathLst>
            <a:path>
              <a:moveTo>
                <a:pt x="1443012" y="0"/>
              </a:moveTo>
              <a:lnTo>
                <a:pt x="1443012" y="333693"/>
              </a:lnTo>
              <a:lnTo>
                <a:pt x="0" y="333693"/>
              </a:lnTo>
              <a:lnTo>
                <a:pt x="0" y="4896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FB7BAD-6DD4-D64A-9444-667C83CFA1A6}">
      <dsp:nvSpPr>
        <dsp:cNvPr id="0" name=""/>
        <dsp:cNvSpPr/>
      </dsp:nvSpPr>
      <dsp:spPr>
        <a:xfrm>
          <a:off x="626382" y="110061"/>
          <a:ext cx="2774612" cy="1095695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2394B8-FDA1-3B42-AE89-439CB21F3801}">
      <dsp:nvSpPr>
        <dsp:cNvPr id="0" name=""/>
        <dsp:cNvSpPr/>
      </dsp:nvSpPr>
      <dsp:spPr>
        <a:xfrm>
          <a:off x="813456" y="287781"/>
          <a:ext cx="2774612" cy="10956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1600" b="0" i="1" kern="1200" smtClean="0">
                    <a:latin typeface="Cambria Math" panose="02040503050406030204" pitchFamily="18" charset="0"/>
                  </a:rPr>
                  <m:t>𝑃</m:t>
                </m:r>
                <m:d>
                  <m:dPr>
                    <m:ctrlPr>
                      <a:rPr lang="en-US" sz="1600" b="0" i="1" kern="1200" smtClean="0">
                        <a:latin typeface="Cambria Math" panose="02040503050406030204" pitchFamily="18" charset="0"/>
                      </a:rPr>
                    </m:ctrlPr>
                  </m:dPr>
                  <m:e>
                    <m:sSub>
                      <m:sSubPr>
                        <m:ctrlPr>
                          <a:rPr lang="en-US" sz="1600" b="0" i="1" kern="12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kern="120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b="0" i="1" kern="120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b="0" i="1" kern="1200" smtClean="0">
                        <a:latin typeface="Cambria Math" panose="02040503050406030204" pitchFamily="18" charset="0"/>
                      </a:rPr>
                      <m:t>=1</m:t>
                    </m:r>
                  </m:e>
                </m:d>
                <m:r>
                  <a:rPr lang="en-US" sz="1600" b="0" i="1" kern="1200" smtClean="0">
                    <a:latin typeface="Cambria Math" panose="02040503050406030204" pitchFamily="18" charset="0"/>
                  </a:rPr>
                  <m:t>=</m:t>
                </m:r>
                <m:sSub>
                  <m:sSubPr>
                    <m:ctrlPr>
                      <a:rPr lang="en-US" sz="16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600" b="0" i="1" kern="1200" smtClean="0">
                        <a:latin typeface="Cambria Math" panose="02040503050406030204" pitchFamily="18" charset="0"/>
                      </a:rPr>
                      <m:t>𝜋</m:t>
                    </m:r>
                  </m:e>
                  <m:sub>
                    <m:r>
                      <a:rPr lang="en-US" sz="1600" b="0" i="1" kern="1200" smtClean="0">
                        <a:latin typeface="Cambria Math" panose="02040503050406030204" pitchFamily="18" charset="0"/>
                      </a:rPr>
                      <m:t>𝑖</m:t>
                    </m:r>
                  </m:sub>
                </m:sSub>
              </m:oMath>
            </m:oMathPara>
          </a14:m>
          <a:endParaRPr lang="en-US" sz="1600" b="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func>
                  <m:funcPr>
                    <m:ctrlPr>
                      <a:rPr lang="en-US" sz="1600" b="0" i="1" kern="1200" smtClean="0">
                        <a:latin typeface="Cambria Math" panose="02040503050406030204" pitchFamily="18" charset="0"/>
                      </a:rPr>
                    </m:ctrlPr>
                  </m:funcPr>
                  <m:fName>
                    <m:r>
                      <m:rPr>
                        <m:sty m:val="p"/>
                      </m:rPr>
                      <a:rPr lang="en-US" sz="1600" b="0" i="0" kern="1200" smtClean="0">
                        <a:latin typeface="Cambria Math" panose="02040503050406030204" pitchFamily="18" charset="0"/>
                      </a:rPr>
                      <m:t>log</m:t>
                    </m:r>
                  </m:fName>
                  <m:e>
                    <m:d>
                      <m:dPr>
                        <m:ctrlPr>
                          <a:rPr lang="en-US" sz="1600" b="0" i="1" kern="120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b="0" i="1" kern="120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b="0" i="1" kern="120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kern="12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sz="1600" b="0" i="1" kern="120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600" b="0" i="1" kern="1200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1600" b="0" i="1" kern="120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kern="12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sz="1600" b="0" i="1" kern="120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sz="1600" b="0" i="1" kern="120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b="0" i="1" kern="120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 kern="120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sz="1600" b="0" i="1" kern="120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b="0" i="1" kern="120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sz="1600" b="1" i="1" kern="1200" smtClean="0">
                        <a:latin typeface="Cambria Math" panose="02040503050406030204" pitchFamily="18" charset="0"/>
                      </a:rPr>
                      <m:t>𝜷</m:t>
                    </m:r>
                  </m:e>
                </m:func>
              </m:oMath>
            </m:oMathPara>
          </a14:m>
          <a:endParaRPr lang="en-US" sz="1600" b="0" kern="1200" dirty="0"/>
        </a:p>
      </dsp:txBody>
      <dsp:txXfrm>
        <a:off x="845548" y="319873"/>
        <a:ext cx="2710428" cy="1031511"/>
      </dsp:txXfrm>
    </dsp:sp>
    <dsp:sp modelId="{F9308E00-4AB8-6E42-AB57-577371B16AE5}">
      <dsp:nvSpPr>
        <dsp:cNvPr id="0" name=""/>
        <dsp:cNvSpPr/>
      </dsp:nvSpPr>
      <dsp:spPr>
        <a:xfrm>
          <a:off x="1421" y="1695422"/>
          <a:ext cx="1138511" cy="106912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36B842-E5DF-1F40-861F-08AAA9CAE5BD}">
      <dsp:nvSpPr>
        <dsp:cNvPr id="0" name=""/>
        <dsp:cNvSpPr/>
      </dsp:nvSpPr>
      <dsp:spPr>
        <a:xfrm>
          <a:off x="188495" y="1873142"/>
          <a:ext cx="1138511" cy="1069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1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800" b="0" i="1" kern="1200" smtClean="0">
                        <a:latin typeface="Cambria Math" panose="02040503050406030204" pitchFamily="18" charset="0"/>
                      </a:rPr>
                      <m:t>𝑤</m:t>
                    </m:r>
                  </m:e>
                  <m:sub>
                    <m:r>
                      <a:rPr lang="en-US" sz="1800" b="0" i="1" kern="1200" smtClean="0">
                        <a:latin typeface="Cambria Math" panose="02040503050406030204" pitchFamily="18" charset="0"/>
                      </a:rPr>
                      <m:t>𝑖</m:t>
                    </m:r>
                  </m:sub>
                </m:sSub>
                <m:r>
                  <a:rPr lang="en-US" sz="1800" b="0" i="1" kern="1200" smtClean="0">
                    <a:latin typeface="Cambria Math" panose="02040503050406030204" pitchFamily="18" charset="0"/>
                  </a:rPr>
                  <m:t>=0</m:t>
                </m:r>
              </m:oMath>
            </m:oMathPara>
          </a14:m>
          <a:endParaRPr lang="en-US" sz="1800" kern="1200" dirty="0"/>
        </a:p>
      </dsp:txBody>
      <dsp:txXfrm>
        <a:off x="219809" y="1904456"/>
        <a:ext cx="1075883" cy="1006499"/>
      </dsp:txXfrm>
    </dsp:sp>
    <dsp:sp modelId="{D69F55FB-7923-614D-82A4-85FA45EF340B}">
      <dsp:nvSpPr>
        <dsp:cNvPr id="0" name=""/>
        <dsp:cNvSpPr/>
      </dsp:nvSpPr>
      <dsp:spPr>
        <a:xfrm>
          <a:off x="18754" y="3254215"/>
          <a:ext cx="1103844" cy="106912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8C5BE4-5FFE-BD41-9A78-A59C99104D54}">
      <dsp:nvSpPr>
        <dsp:cNvPr id="0" name=""/>
        <dsp:cNvSpPr/>
      </dsp:nvSpPr>
      <dsp:spPr>
        <a:xfrm>
          <a:off x="205828" y="3431936"/>
          <a:ext cx="1103844" cy="1069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1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800" b="0" i="1" kern="1200" smtClean="0">
                        <a:latin typeface="Cambria Math" panose="02040503050406030204" pitchFamily="18" charset="0"/>
                      </a:rPr>
                      <m:t>𝑦</m:t>
                    </m:r>
                  </m:e>
                  <m:sub>
                    <m:r>
                      <a:rPr lang="en-US" sz="1800" b="0" i="1" kern="1200" smtClean="0">
                        <a:latin typeface="Cambria Math" panose="02040503050406030204" pitchFamily="18" charset="0"/>
                      </a:rPr>
                      <m:t>𝑖</m:t>
                    </m:r>
                  </m:sub>
                </m:sSub>
                <m:r>
                  <a:rPr lang="en-US" sz="1800" b="0" i="1" kern="1200" smtClean="0">
                    <a:latin typeface="Cambria Math" panose="02040503050406030204" pitchFamily="18" charset="0"/>
                  </a:rPr>
                  <m:t>=0</m:t>
                </m:r>
              </m:oMath>
            </m:oMathPara>
          </a14:m>
          <a:endParaRPr lang="en-US" sz="1800" kern="1200" dirty="0"/>
        </a:p>
      </dsp:txBody>
      <dsp:txXfrm>
        <a:off x="237142" y="3463250"/>
        <a:ext cx="1041216" cy="1006499"/>
      </dsp:txXfrm>
    </dsp:sp>
    <dsp:sp modelId="{F423D5AD-B639-0D48-8C79-895E7AB47A7F}">
      <dsp:nvSpPr>
        <dsp:cNvPr id="0" name=""/>
        <dsp:cNvSpPr/>
      </dsp:nvSpPr>
      <dsp:spPr>
        <a:xfrm>
          <a:off x="2834864" y="1695422"/>
          <a:ext cx="1191091" cy="106912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74A80A-6195-EA45-A0AD-A5A24EBD434F}">
      <dsp:nvSpPr>
        <dsp:cNvPr id="0" name=""/>
        <dsp:cNvSpPr/>
      </dsp:nvSpPr>
      <dsp:spPr>
        <a:xfrm>
          <a:off x="3021938" y="1873142"/>
          <a:ext cx="1191091" cy="1069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18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800" b="0" i="1" kern="1200" smtClean="0">
                        <a:latin typeface="Cambria Math" panose="02040503050406030204" pitchFamily="18" charset="0"/>
                      </a:rPr>
                      <m:t>𝑤</m:t>
                    </m:r>
                  </m:e>
                  <m:sub>
                    <m:r>
                      <a:rPr lang="en-US" sz="1800" b="0" i="1" kern="1200" smtClean="0">
                        <a:latin typeface="Cambria Math" panose="02040503050406030204" pitchFamily="18" charset="0"/>
                      </a:rPr>
                      <m:t>𝑖</m:t>
                    </m:r>
                  </m:sub>
                </m:sSub>
                <m:r>
                  <a:rPr lang="en-US" sz="1800" b="0" i="1" kern="1200" smtClean="0">
                    <a:latin typeface="Cambria Math" panose="02040503050406030204" pitchFamily="18" charset="0"/>
                  </a:rPr>
                  <m:t>=1</m:t>
                </m:r>
              </m:oMath>
            </m:oMathPara>
          </a14:m>
          <a:endParaRPr lang="en-US" sz="1800" kern="1200" dirty="0"/>
        </a:p>
      </dsp:txBody>
      <dsp:txXfrm>
        <a:off x="3053252" y="1904456"/>
        <a:ext cx="1128463" cy="1006499"/>
      </dsp:txXfrm>
    </dsp:sp>
    <dsp:sp modelId="{B85CA515-FFD7-3F4D-9379-3A0162F344C4}">
      <dsp:nvSpPr>
        <dsp:cNvPr id="0" name=""/>
        <dsp:cNvSpPr/>
      </dsp:nvSpPr>
      <dsp:spPr>
        <a:xfrm>
          <a:off x="1496746" y="3254215"/>
          <a:ext cx="3867328" cy="132965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4F3D6-0BB7-5348-BEDF-5927C871509F}">
      <dsp:nvSpPr>
        <dsp:cNvPr id="0" name=""/>
        <dsp:cNvSpPr/>
      </dsp:nvSpPr>
      <dsp:spPr>
        <a:xfrm>
          <a:off x="1683820" y="3431936"/>
          <a:ext cx="3867328" cy="1329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1400" b="0" i="1" kern="1200" smtClean="0">
                    <a:latin typeface="Cambria Math" panose="02040503050406030204" pitchFamily="18" charset="0"/>
                  </a:rPr>
                  <m:t>𝑃</m:t>
                </m:r>
                <m:d>
                  <m:dPr>
                    <m:ctrlPr>
                      <a:rPr lang="en-US" sz="1400" b="0" i="1" kern="1200" smtClean="0">
                        <a:latin typeface="Cambria Math" panose="02040503050406030204" pitchFamily="18" charset="0"/>
                      </a:rPr>
                    </m:ctrlPr>
                  </m:dPr>
                  <m:e>
                    <m:sSub>
                      <m:sSubPr>
                        <m:ctrlPr>
                          <a:rPr lang="en-US" sz="1400" b="0" i="1" kern="12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kern="120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400" b="0" i="1" kern="120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400" b="0" i="1" kern="120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b="0" i="1" kern="12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kern="120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400" b="0" i="1" kern="120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e>
                  <m:e>
                    <m:sSub>
                      <m:sSubPr>
                        <m:ctrlPr>
                          <a:rPr lang="en-US" sz="1400" b="0" i="1" kern="12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kern="120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400" b="0" i="1" kern="120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400" b="0" i="1" kern="1200" smtClean="0">
                        <a:latin typeface="Cambria Math" panose="02040503050406030204" pitchFamily="18" charset="0"/>
                      </a:rPr>
                      <m:t>&gt;0</m:t>
                    </m:r>
                  </m:e>
                </m:d>
                <m:r>
                  <a:rPr lang="en-US" sz="1400" b="0" i="1" kern="1200" smtClean="0">
                    <a:latin typeface="Cambria Math" panose="02040503050406030204" pitchFamily="18" charset="0"/>
                  </a:rPr>
                  <m:t>=</m:t>
                </m:r>
                <m:f>
                  <m:fPr>
                    <m:ctrlPr>
                      <a:rPr lang="en-US" sz="1400" b="0" i="1" kern="1200" smtClean="0">
                        <a:latin typeface="Cambria Math" panose="02040503050406030204" pitchFamily="18" charset="0"/>
                      </a:rPr>
                    </m:ctrlPr>
                  </m:fPr>
                  <m:num>
                    <m:sSup>
                      <m:sSupPr>
                        <m:ctrlPr>
                          <a:rPr lang="en-US" sz="1400" b="0" i="1" kern="120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kern="120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b="0" i="1" kern="120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400" b="0" i="1" kern="120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kern="1200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400" b="0" i="1" kern="120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  <m:sSubSup>
                      <m:sSubSupPr>
                        <m:ctrlPr>
                          <a:rPr lang="en-US" sz="1400" b="0" i="1" kern="120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kern="1200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400" b="0" i="1" kern="120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sSub>
                          <m:sSubPr>
                            <m:ctrlPr>
                              <a:rPr lang="en-US" sz="1400" b="0" i="1" kern="120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kern="120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b="0" i="1" kern="120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bSup>
                  </m:num>
                  <m:den>
                    <m:d>
                      <m:dPr>
                        <m:ctrlPr>
                          <a:rPr lang="en-US" sz="1400" b="0" i="1" kern="120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kern="1200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1400" b="0" i="1" kern="120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kern="120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400" b="0" i="1" kern="120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400" b="0" i="1" kern="120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kern="1200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1400" b="0" i="1" kern="120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e>
                    </m:d>
                    <m:sSub>
                      <m:sSubPr>
                        <m:ctrlPr>
                          <a:rPr lang="en-US" sz="1400" b="0" i="1" kern="12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kern="120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400" b="0" i="1" kern="120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400" b="0" i="1" kern="1200" smtClean="0">
                        <a:latin typeface="Cambria Math" panose="02040503050406030204" pitchFamily="18" charset="0"/>
                      </a:rPr>
                      <m:t>!</m:t>
                    </m:r>
                  </m:den>
                </m:f>
              </m:oMath>
            </m:oMathPara>
          </a14:m>
          <a:endParaRPr lang="en-US" sz="1400" b="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func>
                  <m:funcPr>
                    <m:ctrlPr>
                      <a:rPr lang="en-US" sz="1400" b="0" i="1" kern="1200" smtClean="0">
                        <a:latin typeface="Cambria Math" panose="02040503050406030204" pitchFamily="18" charset="0"/>
                      </a:rPr>
                    </m:ctrlPr>
                  </m:funcPr>
                  <m:fName>
                    <m:r>
                      <m:rPr>
                        <m:sty m:val="p"/>
                      </m:rPr>
                      <a:rPr lang="en-US" sz="1400" b="0" i="0" kern="1200" smtClean="0">
                        <a:latin typeface="Cambria Math" panose="02040503050406030204" pitchFamily="18" charset="0"/>
                      </a:rPr>
                      <m:t>log</m:t>
                    </m:r>
                  </m:fName>
                  <m:e>
                    <m:d>
                      <m:dPr>
                        <m:ctrlPr>
                          <a:rPr lang="en-US" sz="1400" b="0" i="1" kern="120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kern="120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kern="1200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400" b="0" i="1" kern="120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1400" b="0" i="1" kern="120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400" b="0" i="1" kern="120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1" i="1" kern="1200" smtClean="0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sz="1400" b="0" i="1" kern="120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400" b="0" i="1" kern="120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sz="1400" b="1" i="1" kern="1200" smtClean="0">
                        <a:latin typeface="Cambria Math" panose="02040503050406030204" pitchFamily="18" charset="0"/>
                      </a:rPr>
                      <m:t>𝜸</m:t>
                    </m:r>
                  </m:e>
                </m:func>
              </m:oMath>
            </m:oMathPara>
          </a14:m>
          <a:endParaRPr lang="en-US" sz="1400" kern="1200" dirty="0"/>
        </a:p>
      </dsp:txBody>
      <dsp:txXfrm>
        <a:off x="1722764" y="3470880"/>
        <a:ext cx="3789440" cy="1251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DD0B7EB-840B-794B-BCFF-F1E6367F115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588"/>
            <a:ext cx="30559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831" tIns="0" rIns="18831" bIns="0" numCol="1" anchor="t" anchorCtr="0" compatLnSpc="1">
            <a:prstTxWarp prst="textNoShape">
              <a:avLst/>
            </a:prstTxWarp>
          </a:bodyPr>
          <a:lstStyle>
            <a:lvl1pPr defTabSz="942975" eaLnBrk="0" hangingPunct="0">
              <a:defRPr sz="1000" i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F42ACE2-E45A-B349-A943-369A9985531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7325" y="1588"/>
            <a:ext cx="30559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831" tIns="0" rIns="18831" bIns="0" numCol="1" anchor="t" anchorCtr="0" compatLnSpc="1">
            <a:prstTxWarp prst="textNoShape">
              <a:avLst/>
            </a:prstTxWarp>
          </a:bodyPr>
          <a:lstStyle>
            <a:lvl1pPr algn="r" defTabSz="942975" eaLnBrk="0" hangingPunct="0">
              <a:defRPr sz="1000" i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571754D2-917C-1446-B17B-265137B7FA5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90000"/>
            <a:ext cx="30559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831" tIns="0" rIns="18831" bIns="0" numCol="1" anchor="b" anchorCtr="0" compatLnSpc="1">
            <a:prstTxWarp prst="textNoShape">
              <a:avLst/>
            </a:prstTxWarp>
          </a:bodyPr>
          <a:lstStyle>
            <a:lvl1pPr defTabSz="942975" eaLnBrk="0" hangingPunct="0">
              <a:defRPr sz="1000" i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B4B935EA-1CD8-8C49-A664-1FCA43D9D26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7325" y="8890000"/>
            <a:ext cx="30559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831" tIns="0" rIns="18831" bIns="0" numCol="1" anchor="b" anchorCtr="0" compatLnSpc="1">
            <a:prstTxWarp prst="textNoShape">
              <a:avLst/>
            </a:prstTxWarp>
          </a:bodyPr>
          <a:lstStyle>
            <a:lvl1pPr algn="r" defTabSz="942975" eaLnBrk="0" hangingPunct="0">
              <a:defRPr sz="1000" i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1B3EE1C-3998-5A4F-B167-D6C1806721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F4C4AF13-C17B-B741-9CD5-310279C0B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8909050"/>
            <a:ext cx="779463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589" tIns="47079" rIns="92589" bIns="47079">
            <a:spAutoFit/>
          </a:bodyPr>
          <a:lstStyle>
            <a:lvl1pPr defTabSz="9731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5613" defTabSz="9731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2813" defTabSz="9731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731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7213" defTabSz="9731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4413" defTabSz="973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1613" defTabSz="973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98813" defTabSz="973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6013" defTabSz="973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en-US" sz="1200"/>
              <a:t>Page </a:t>
            </a:r>
            <a:fld id="{C3FCF6A4-B1E4-854C-95CF-4CBF65DA6679}" type="slidenum">
              <a:rPr lang="en-US" altLang="en-US" sz="1200" smtClean="0"/>
              <a:pPr algn="ctr">
                <a:lnSpc>
                  <a:spcPct val="90000"/>
                </a:lnSpc>
                <a:defRPr/>
              </a:pPr>
              <a:t>‹#›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66C0C94-64E4-F642-BD4D-E966344F8BA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588"/>
            <a:ext cx="30559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831" tIns="0" rIns="18831" bIns="0" numCol="1" anchor="t" anchorCtr="0" compatLnSpc="1">
            <a:prstTxWarp prst="textNoShape">
              <a:avLst/>
            </a:prstTxWarp>
          </a:bodyPr>
          <a:lstStyle>
            <a:lvl1pPr defTabSz="942975" eaLnBrk="0" hangingPunct="0">
              <a:defRPr sz="1000" i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98BEEA1-6CB9-3B45-8375-C216B7B0459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97325" y="1588"/>
            <a:ext cx="30559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831" tIns="0" rIns="18831" bIns="0" numCol="1" anchor="t" anchorCtr="0" compatLnSpc="1">
            <a:prstTxWarp prst="textNoShape">
              <a:avLst/>
            </a:prstTxWarp>
          </a:bodyPr>
          <a:lstStyle>
            <a:lvl1pPr algn="r" defTabSz="942975" eaLnBrk="0" hangingPunct="0">
              <a:defRPr sz="1000" i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3DD0F7A-C7DD-0E44-88A1-2B9E20D62E3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0000"/>
            <a:ext cx="30559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831" tIns="0" rIns="18831" bIns="0" numCol="1" anchor="b" anchorCtr="0" compatLnSpc="1">
            <a:prstTxWarp prst="textNoShape">
              <a:avLst/>
            </a:prstTxWarp>
          </a:bodyPr>
          <a:lstStyle>
            <a:lvl1pPr defTabSz="942975" eaLnBrk="0" hangingPunct="0">
              <a:defRPr sz="1000" i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564E922-5B57-F445-AD53-202B8FC8BC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7325" y="8890000"/>
            <a:ext cx="30559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831" tIns="0" rIns="18831" bIns="0" numCol="1" anchor="b" anchorCtr="0" compatLnSpc="1">
            <a:prstTxWarp prst="textNoShape">
              <a:avLst/>
            </a:prstTxWarp>
          </a:bodyPr>
          <a:lstStyle>
            <a:lvl1pPr algn="r" defTabSz="942975" eaLnBrk="0" hangingPunct="0">
              <a:defRPr sz="1000" i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4399512-E961-4347-8706-661AE02AA6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356CB06-1030-0B41-82F7-53C37F55F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1663" y="8909050"/>
            <a:ext cx="763587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589" tIns="47079" rIns="92589" bIns="47079">
            <a:spAutoFit/>
          </a:bodyPr>
          <a:lstStyle>
            <a:lvl1pPr defTabSz="9731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5613" defTabSz="9731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2813" defTabSz="9731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731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7213" defTabSz="9731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4413" defTabSz="973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1613" defTabSz="973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98813" defTabSz="973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6013" defTabSz="9731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en-US" sz="1200"/>
              <a:t>Page </a:t>
            </a:r>
            <a:fld id="{4BC4BD8E-4513-1F4D-9D96-B772C8A5E233}" type="slidenum">
              <a:rPr lang="en-US" altLang="en-US" sz="1200" smtClean="0"/>
              <a:pPr algn="ctr">
                <a:lnSpc>
                  <a:spcPct val="90000"/>
                </a:lnSpc>
                <a:defRPr/>
              </a:pPr>
              <a:t>‹#›</a:t>
            </a:fld>
            <a:endParaRPr lang="en-US" altLang="en-US" sz="1200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B49BCF25-0E7A-044A-AA95-0450548451F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17538" y="5159375"/>
            <a:ext cx="5797550" cy="32623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FF7F6A78-4152-5943-8790-482450ABF71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7900" y="476250"/>
            <a:ext cx="5162550" cy="420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297" tIns="51787" rIns="97297" bIns="517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Body Text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1030288" rtl="0" eaLnBrk="0" fontAlgn="base" hangingPunct="0">
      <a:lnSpc>
        <a:spcPct val="87000"/>
      </a:lnSpc>
      <a:spcBef>
        <a:spcPct val="4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84188" algn="l" defTabSz="1030288" rtl="0" eaLnBrk="0" fontAlgn="base" hangingPunct="0">
      <a:lnSpc>
        <a:spcPct val="87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71550" algn="l" defTabSz="1030288" rtl="0" eaLnBrk="0" fontAlgn="base" hangingPunct="0">
      <a:lnSpc>
        <a:spcPct val="87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457325" algn="l" defTabSz="1030288" rtl="0" eaLnBrk="0" fontAlgn="base" hangingPunct="0">
      <a:lnSpc>
        <a:spcPct val="87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944688" algn="l" defTabSz="1030288" rtl="0" eaLnBrk="0" fontAlgn="base" hangingPunct="0">
      <a:lnSpc>
        <a:spcPct val="87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Everyone here needs samples. Let me tell you how to get 500k samples for free.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399512-E961-4347-8706-661AE02AA638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198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set of methods developed by our group have high promise of evolving into a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generation data sharing strategy.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altLang="zh-CN" dirty="0"/>
              <a:t>IDEA:</a:t>
            </a:r>
            <a:r>
              <a:rPr lang="zh-CN" altLang="en-US" dirty="0"/>
              <a:t> </a:t>
            </a:r>
            <a:r>
              <a:rPr lang="en-US" altLang="zh-CN" dirty="0"/>
              <a:t>take</a:t>
            </a:r>
            <a:r>
              <a:rPr lang="zh-CN" altLang="en-US" dirty="0"/>
              <a:t> </a:t>
            </a:r>
            <a:r>
              <a:rPr lang="en-US" altLang="zh-CN" dirty="0"/>
              <a:t>turn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color</a:t>
            </a:r>
            <a:r>
              <a:rPr lang="zh-CN" altLang="en-US" dirty="0"/>
              <a:t> </a:t>
            </a:r>
            <a:r>
              <a:rPr lang="en-US" altLang="zh-CN" dirty="0"/>
              <a:t>inside;</a:t>
            </a:r>
            <a:r>
              <a:rPr lang="zh-CN" altLang="en-US" dirty="0"/>
              <a:t> </a:t>
            </a:r>
            <a:r>
              <a:rPr lang="en-US" altLang="zh-CN" dirty="0"/>
              <a:t>others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grey.</a:t>
            </a:r>
            <a:r>
              <a:rPr lang="zh-CN" altLang="en-US" dirty="0"/>
              <a:t> </a:t>
            </a:r>
            <a:r>
              <a:rPr lang="en-US" altLang="zh-CN" dirty="0"/>
              <a:t>Finally,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colors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B4379-1700-3C4F-88CE-97EE2ACEB48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26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Everyone here needs samples. Let me tell you how to get 500k samples for free.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399512-E961-4347-8706-661AE02AA638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616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Cost-effective: Using existing drug for new indication can save a lot of money that would be invested in development, as well as a lot of time that would be spent developing a new drug.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399512-E961-4347-8706-661AE02AA638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40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Metformin: a treatment for type 2 diabetes</a:t>
            </a:r>
          </a:p>
          <a:p>
            <a:endParaRPr lang="en-US" dirty="0"/>
          </a:p>
          <a:p>
            <a:r>
              <a:rPr lang="en-US" dirty="0"/>
              <a:t>Association b/w metformin &amp; reduced mortality in cancer patients, suggesting potential as a form of chemotherapy that could be validated in a clinical trial.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399512-E961-4347-8706-661AE02AA638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95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Simlar</a:t>
            </a:r>
            <a:r>
              <a:rPr lang="en-US" dirty="0"/>
              <a:t> example</a:t>
            </a:r>
          </a:p>
          <a:p>
            <a:endParaRPr lang="en-US" dirty="0"/>
          </a:p>
          <a:p>
            <a:r>
              <a:rPr lang="en-US" dirty="0"/>
              <a:t>Authors mined EHRs in two health systems to find noncancer drugs that could potentially be used to treat cancer.</a:t>
            </a:r>
          </a:p>
          <a:p>
            <a:endParaRPr lang="en-US" dirty="0"/>
          </a:p>
          <a:p>
            <a:r>
              <a:rPr lang="en-US" dirty="0"/>
              <a:t>Shows potential for RWE to potentially save a lot of time and money that would be spent developing entirely new drug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399512-E961-4347-8706-661AE02AA638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926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example of many large studies using observational data to look at pharmacovigilance.</a:t>
            </a:r>
          </a:p>
          <a:p>
            <a:endParaRPr lang="en-US" dirty="0"/>
          </a:p>
          <a:p>
            <a:r>
              <a:rPr lang="en-US" dirty="0"/>
              <a:t>Authors used observational data to look at both comparative effectiveness and safety of drugs for treating hypertension.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399512-E961-4347-8706-661AE02AA638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868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 of necessity to perform large studies without sharing patient-level data across institutions, several distributed data networks have been formed in recent years.</a:t>
            </a:r>
          </a:p>
          <a:p>
            <a:endParaRPr lang="en-US" dirty="0"/>
          </a:p>
          <a:p>
            <a:r>
              <a:rPr lang="en-US" dirty="0"/>
              <a:t>PCORI: Patient-Centered Outcomes Research Institute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399512-E961-4347-8706-661AE02AA638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455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Icon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working-on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altLang="zh-CN" dirty="0"/>
              <a:t>IDEA:</a:t>
            </a:r>
          </a:p>
          <a:p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circle</a:t>
            </a:r>
            <a:r>
              <a:rPr lang="zh-CN" altLang="en-US" dirty="0"/>
              <a:t> </a:t>
            </a:r>
            <a:r>
              <a:rPr lang="en-US" altLang="zh-CN" dirty="0"/>
              <a:t>gradually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jump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big</a:t>
            </a:r>
            <a:r>
              <a:rPr lang="zh-CN" altLang="en-US" dirty="0"/>
              <a:t> </a:t>
            </a:r>
            <a:r>
              <a:rPr lang="en-US" altLang="zh-CN" dirty="0"/>
              <a:t>circle.</a:t>
            </a:r>
          </a:p>
          <a:p>
            <a:r>
              <a:rPr lang="en-US" altLang="zh-CN" dirty="0"/>
              <a:t>2.</a:t>
            </a:r>
            <a:r>
              <a:rPr lang="zh-CN" altLang="en-US" dirty="0"/>
              <a:t> </a:t>
            </a:r>
            <a:r>
              <a:rPr lang="en-US" altLang="zh-CN" dirty="0"/>
              <a:t>Then,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full</a:t>
            </a:r>
            <a:r>
              <a:rPr lang="zh-CN" altLang="en-US" dirty="0"/>
              <a:t> </a:t>
            </a:r>
            <a:r>
              <a:rPr lang="en-US" altLang="zh-CN" dirty="0"/>
              <a:t>name</a:t>
            </a:r>
            <a:r>
              <a:rPr lang="zh-CN" altLang="en-US" dirty="0"/>
              <a:t> </a:t>
            </a:r>
            <a:r>
              <a:rPr lang="en-US" altLang="zh-CN" dirty="0"/>
              <a:t>under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besides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circle.</a:t>
            </a:r>
          </a:p>
          <a:p>
            <a:r>
              <a:rPr lang="en-US" altLang="zh-CN" dirty="0"/>
              <a:t>3.</a:t>
            </a:r>
            <a:r>
              <a:rPr lang="zh-CN" altLang="en-US" dirty="0"/>
              <a:t> </a:t>
            </a:r>
            <a:r>
              <a:rPr lang="en-US" altLang="zh-CN" dirty="0"/>
              <a:t>Finally,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capital</a:t>
            </a:r>
            <a:r>
              <a:rPr lang="zh-CN" altLang="en-US" dirty="0"/>
              <a:t> </a:t>
            </a:r>
            <a:r>
              <a:rPr lang="en-US" altLang="zh-CN" dirty="0"/>
              <a:t>letters</a:t>
            </a:r>
            <a:r>
              <a:rPr lang="zh-CN" altLang="en-US" dirty="0"/>
              <a:t> </a:t>
            </a:r>
            <a:r>
              <a:rPr lang="en-US" altLang="zh-CN" dirty="0"/>
              <a:t>merge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abbreviation,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full</a:t>
            </a:r>
            <a:r>
              <a:rPr lang="zh-CN" altLang="en-US" dirty="0"/>
              <a:t> </a:t>
            </a:r>
            <a:r>
              <a:rPr lang="en-US" altLang="zh-CN" dirty="0"/>
              <a:t>name</a:t>
            </a:r>
            <a:r>
              <a:rPr lang="zh-CN" altLang="en-US" dirty="0"/>
              <a:t> </a:t>
            </a:r>
            <a:r>
              <a:rPr lang="en-US" altLang="zh-CN" dirty="0"/>
              <a:t>faded</a:t>
            </a:r>
            <a:r>
              <a:rPr lang="zh-CN" altLang="en-US" dirty="0"/>
              <a:t> </a:t>
            </a:r>
            <a:r>
              <a:rPr lang="en-US" altLang="zh-CN" dirty="0"/>
              <a:t>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B4379-1700-3C4F-88CE-97EE2ACEB48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11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Icon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working-on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altLang="zh-CN" dirty="0"/>
              <a:t>IDEA:</a:t>
            </a:r>
          </a:p>
          <a:p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circle</a:t>
            </a:r>
            <a:r>
              <a:rPr lang="zh-CN" altLang="en-US" dirty="0"/>
              <a:t> </a:t>
            </a:r>
            <a:r>
              <a:rPr lang="en-US" altLang="zh-CN" dirty="0"/>
              <a:t>gradually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jump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big</a:t>
            </a:r>
            <a:r>
              <a:rPr lang="zh-CN" altLang="en-US" dirty="0"/>
              <a:t> </a:t>
            </a:r>
            <a:r>
              <a:rPr lang="en-US" altLang="zh-CN" dirty="0"/>
              <a:t>circle.</a:t>
            </a:r>
          </a:p>
          <a:p>
            <a:r>
              <a:rPr lang="en-US" altLang="zh-CN" dirty="0"/>
              <a:t>2.</a:t>
            </a:r>
            <a:r>
              <a:rPr lang="zh-CN" altLang="en-US" dirty="0"/>
              <a:t> </a:t>
            </a:r>
            <a:r>
              <a:rPr lang="en-US" altLang="zh-CN" dirty="0"/>
              <a:t>Then,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full</a:t>
            </a:r>
            <a:r>
              <a:rPr lang="zh-CN" altLang="en-US" dirty="0"/>
              <a:t> </a:t>
            </a:r>
            <a:r>
              <a:rPr lang="en-US" altLang="zh-CN" dirty="0"/>
              <a:t>name</a:t>
            </a:r>
            <a:r>
              <a:rPr lang="zh-CN" altLang="en-US" dirty="0"/>
              <a:t> </a:t>
            </a:r>
            <a:r>
              <a:rPr lang="en-US" altLang="zh-CN" dirty="0"/>
              <a:t>under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besides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circle.</a:t>
            </a:r>
          </a:p>
          <a:p>
            <a:r>
              <a:rPr lang="en-US" altLang="zh-CN" dirty="0"/>
              <a:t>3.</a:t>
            </a:r>
            <a:r>
              <a:rPr lang="zh-CN" altLang="en-US" dirty="0"/>
              <a:t> </a:t>
            </a:r>
            <a:r>
              <a:rPr lang="en-US" altLang="zh-CN" dirty="0"/>
              <a:t>Finally,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capital</a:t>
            </a:r>
            <a:r>
              <a:rPr lang="zh-CN" altLang="en-US" dirty="0"/>
              <a:t> </a:t>
            </a:r>
            <a:r>
              <a:rPr lang="en-US" altLang="zh-CN" dirty="0"/>
              <a:t>letters</a:t>
            </a:r>
            <a:r>
              <a:rPr lang="zh-CN" altLang="en-US" dirty="0"/>
              <a:t> </a:t>
            </a:r>
            <a:r>
              <a:rPr lang="en-US" altLang="zh-CN" dirty="0"/>
              <a:t>merge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abbreviation,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full</a:t>
            </a:r>
            <a:r>
              <a:rPr lang="zh-CN" altLang="en-US" dirty="0"/>
              <a:t> </a:t>
            </a:r>
            <a:r>
              <a:rPr lang="en-US" altLang="zh-CN" dirty="0"/>
              <a:t>name</a:t>
            </a:r>
            <a:r>
              <a:rPr lang="zh-CN" altLang="en-US" dirty="0"/>
              <a:t> </a:t>
            </a:r>
            <a:r>
              <a:rPr lang="en-US" altLang="zh-CN" dirty="0"/>
              <a:t>faded</a:t>
            </a:r>
            <a:r>
              <a:rPr lang="zh-CN" altLang="en-US" dirty="0"/>
              <a:t> </a:t>
            </a:r>
            <a:r>
              <a:rPr lang="en-US" altLang="zh-CN" dirty="0"/>
              <a:t>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B4379-1700-3C4F-88CE-97EE2ACEB48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880EE0F-8936-034F-832B-8042B5D72D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7" y="365885"/>
            <a:ext cx="4418390" cy="5049589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378EF57C-0683-8E48-AE13-6590CF43DE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89351" y="6564313"/>
            <a:ext cx="335068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648" tIns="48825" rIns="97648" bIns="48825">
            <a:spAutoFit/>
          </a:bodyPr>
          <a:lstStyle>
            <a:lvl1pPr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4188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69963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54150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39925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971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43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15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687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190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03505" y="3284439"/>
            <a:ext cx="10966453" cy="461665"/>
          </a:xfrm>
        </p:spPr>
        <p:txBody>
          <a:bodyPr anchor="t" anchorCtr="0">
            <a:spAutoFit/>
          </a:bodyPr>
          <a:lstStyle>
            <a:lvl1pPr>
              <a:defRPr/>
            </a:lvl1pPr>
          </a:lstStyle>
          <a:p>
            <a:pPr lvl="0"/>
            <a:r>
              <a:rPr lang="en-US" altLang="en-US" noProof="0" dirty="0"/>
              <a:t>Click to Edit Title of Presentation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A97D23-F7C6-B046-ADCC-F1ACD792B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79"/>
          <a:stretch/>
        </p:blipFill>
        <p:spPr>
          <a:xfrm>
            <a:off x="605367" y="528365"/>
            <a:ext cx="3154870" cy="548456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B669413-AA1F-7B48-9EF7-51410D7110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2976470"/>
            <a:ext cx="10966453" cy="242039"/>
          </a:xfrm>
        </p:spPr>
        <p:txBody>
          <a:bodyPr tIns="0" bIns="0">
            <a:noAutofit/>
          </a:bodyPr>
          <a:lstStyle>
            <a:lvl1pPr marL="0" indent="0">
              <a:buNone/>
              <a:defRPr sz="1600" spc="3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DEPARTMENT OR SERVICE LINE</a:t>
            </a:r>
          </a:p>
          <a:p>
            <a:pPr lvl="0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D9F7EEA-6ACC-AA4C-B098-6FCE8583AA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250" y="4746216"/>
            <a:ext cx="10966450" cy="456535"/>
          </a:xfrm>
        </p:spPr>
        <p:txBody>
          <a:bodyPr tIns="0" bIns="0" anchor="b" anchorCtr="0"/>
          <a:lstStyle>
            <a:lvl1pPr marL="0" indent="0">
              <a:spcBef>
                <a:spcPts val="100"/>
              </a:spcBef>
              <a:spcAft>
                <a:spcPts val="100"/>
              </a:spcAft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82640247-F5C8-854C-BFF2-F15A2B477F9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3250" y="5546598"/>
            <a:ext cx="10966450" cy="213551"/>
          </a:xfrm>
        </p:spPr>
        <p:txBody>
          <a:bodyPr tIns="0" bIns="0" anchor="t" anchorCtr="0">
            <a:no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 dirty="0"/>
              <a:t>Month XX,2018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03563FC-0F09-0C4F-A98D-09A9A087BFFD}"/>
              </a:ext>
            </a:extLst>
          </p:cNvPr>
          <p:cNvSpPr/>
          <p:nvPr userDrawn="1"/>
        </p:nvSpPr>
        <p:spPr bwMode="auto">
          <a:xfrm>
            <a:off x="4272324" y="6073135"/>
            <a:ext cx="7919676" cy="18757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C4A80AC-0EE5-CE49-AC50-371B0BCEE030}"/>
              </a:ext>
            </a:extLst>
          </p:cNvPr>
          <p:cNvSpPr/>
          <p:nvPr userDrawn="1"/>
        </p:nvSpPr>
        <p:spPr bwMode="auto">
          <a:xfrm>
            <a:off x="3626865" y="6073135"/>
            <a:ext cx="589120" cy="18757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6EA6F35-CA1B-A642-9824-3B515D1BF591}"/>
              </a:ext>
            </a:extLst>
          </p:cNvPr>
          <p:cNvSpPr/>
          <p:nvPr userDrawn="1"/>
        </p:nvSpPr>
        <p:spPr bwMode="auto">
          <a:xfrm>
            <a:off x="2120793" y="6073135"/>
            <a:ext cx="1449733" cy="18757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9B4247E-C5F1-3A4E-B4C6-26DD2EAF81A6}"/>
              </a:ext>
            </a:extLst>
          </p:cNvPr>
          <p:cNvSpPr/>
          <p:nvPr userDrawn="1"/>
        </p:nvSpPr>
        <p:spPr bwMode="auto">
          <a:xfrm>
            <a:off x="605367" y="6073135"/>
            <a:ext cx="1459087" cy="18757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021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948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B4F123-30EB-A440-BB44-9D7F067693BF}"/>
              </a:ext>
            </a:extLst>
          </p:cNvPr>
          <p:cNvSpPr/>
          <p:nvPr userDrawn="1"/>
        </p:nvSpPr>
        <p:spPr bwMode="auto">
          <a:xfrm>
            <a:off x="4272324" y="6073135"/>
            <a:ext cx="7919676" cy="18757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78EF57C-0683-8E48-AE13-6590CF43DE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89351" y="6564313"/>
            <a:ext cx="335068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648" tIns="48825" rIns="97648" bIns="48825">
            <a:spAutoFit/>
          </a:bodyPr>
          <a:lstStyle>
            <a:lvl1pPr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4188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69963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54150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39925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971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43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15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687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19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ED2D5-3D21-F846-9AB1-F18C83362D57}"/>
              </a:ext>
            </a:extLst>
          </p:cNvPr>
          <p:cNvSpPr/>
          <p:nvPr userDrawn="1"/>
        </p:nvSpPr>
        <p:spPr bwMode="auto">
          <a:xfrm>
            <a:off x="4272325" y="0"/>
            <a:ext cx="7919676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13092-8DB7-0B4F-ABD0-D6BD936292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1133" y="3198167"/>
            <a:ext cx="6662057" cy="461665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6BB0AF-9056-B849-8AE6-C1E1BBA3E300}"/>
              </a:ext>
            </a:extLst>
          </p:cNvPr>
          <p:cNvSpPr/>
          <p:nvPr userDrawn="1"/>
        </p:nvSpPr>
        <p:spPr bwMode="auto">
          <a:xfrm>
            <a:off x="3626865" y="6073135"/>
            <a:ext cx="589120" cy="18757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111A79-FA5C-6C4A-9F3B-44ACE4907DA5}"/>
              </a:ext>
            </a:extLst>
          </p:cNvPr>
          <p:cNvSpPr/>
          <p:nvPr userDrawn="1"/>
        </p:nvSpPr>
        <p:spPr bwMode="auto">
          <a:xfrm>
            <a:off x="2120793" y="6073135"/>
            <a:ext cx="1449733" cy="18757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9BD90C-2B1D-CE42-B14E-DB6FD23D2123}"/>
              </a:ext>
            </a:extLst>
          </p:cNvPr>
          <p:cNvSpPr/>
          <p:nvPr userDrawn="1"/>
        </p:nvSpPr>
        <p:spPr bwMode="auto">
          <a:xfrm>
            <a:off x="605367" y="6073135"/>
            <a:ext cx="1459087" cy="18757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492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5368" y="1124081"/>
            <a:ext cx="5115984" cy="17430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5551" y="1124081"/>
            <a:ext cx="5374393" cy="1743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C56170B-6943-F84C-A7CF-C98CC69F1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5368" y="476872"/>
            <a:ext cx="110745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254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5367" y="1173430"/>
            <a:ext cx="5356893" cy="5665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368" y="1739965"/>
            <a:ext cx="5356892" cy="17566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171" y="1173430"/>
            <a:ext cx="5409773" cy="5665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171" y="1739965"/>
            <a:ext cx="5409773" cy="17566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D98137F-E053-8749-A48F-5E7A87B94F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5368" y="476872"/>
            <a:ext cx="110745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29638E-1A10-F247-8EBF-9FD87612AF59}"/>
              </a:ext>
            </a:extLst>
          </p:cNvPr>
          <p:cNvSpPr txBox="1"/>
          <p:nvPr userDrawn="1"/>
        </p:nvSpPr>
        <p:spPr bwMode="auto">
          <a:xfrm>
            <a:off x="11909502" y="6185356"/>
            <a:ext cx="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2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F67A72FA-85E0-1C47-93C3-EB1CF1E07A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5368" y="476872"/>
            <a:ext cx="110745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343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940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378EF57C-0683-8E48-AE13-6590CF43DE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89351" y="6564313"/>
            <a:ext cx="335068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648" tIns="48825" rIns="97648" bIns="48825">
            <a:spAutoFit/>
          </a:bodyPr>
          <a:lstStyle>
            <a:lvl1pPr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4188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69963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54150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39925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971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43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15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687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19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A97D23-F7C6-B046-ADCC-F1ACD792B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79"/>
          <a:stretch/>
        </p:blipFill>
        <p:spPr>
          <a:xfrm>
            <a:off x="4306868" y="3084953"/>
            <a:ext cx="3154870" cy="5484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2562E6E-14D8-0F44-A50D-BEB5AA05E94A}"/>
              </a:ext>
            </a:extLst>
          </p:cNvPr>
          <p:cNvSpPr/>
          <p:nvPr userDrawn="1"/>
        </p:nvSpPr>
        <p:spPr bwMode="auto">
          <a:xfrm>
            <a:off x="4272324" y="6073135"/>
            <a:ext cx="7919676" cy="18757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A041C-85C9-D44B-987A-C8542A9F68E4}"/>
              </a:ext>
            </a:extLst>
          </p:cNvPr>
          <p:cNvSpPr/>
          <p:nvPr userDrawn="1"/>
        </p:nvSpPr>
        <p:spPr bwMode="auto">
          <a:xfrm>
            <a:off x="3626865" y="6073135"/>
            <a:ext cx="589120" cy="18757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4D422F-FE44-674C-AF4F-23C21B48453C}"/>
              </a:ext>
            </a:extLst>
          </p:cNvPr>
          <p:cNvSpPr/>
          <p:nvPr userDrawn="1"/>
        </p:nvSpPr>
        <p:spPr bwMode="auto">
          <a:xfrm>
            <a:off x="2120793" y="6073135"/>
            <a:ext cx="1449733" cy="18757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87DA0F-8041-DB4E-818B-D170DFA1CCEB}"/>
              </a:ext>
            </a:extLst>
          </p:cNvPr>
          <p:cNvSpPr/>
          <p:nvPr userDrawn="1"/>
        </p:nvSpPr>
        <p:spPr bwMode="auto">
          <a:xfrm>
            <a:off x="605367" y="6073135"/>
            <a:ext cx="1459087" cy="18757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0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B60C43DA-1A5C-A446-A959-2598C0B24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7997" y="1114750"/>
            <a:ext cx="11071946" cy="172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7648" rIns="0" bIns="9764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Level 1</a:t>
            </a:r>
          </a:p>
          <a:p>
            <a:pPr lvl="1"/>
            <a:r>
              <a:rPr lang="en-US" altLang="en-US" dirty="0"/>
              <a:t>Level two</a:t>
            </a:r>
          </a:p>
          <a:p>
            <a:pPr lvl="2"/>
            <a:r>
              <a:rPr lang="en-US" altLang="en-US" dirty="0"/>
              <a:t>Level three</a:t>
            </a:r>
          </a:p>
          <a:p>
            <a:pPr lvl="3"/>
            <a:r>
              <a:rPr lang="en-US" altLang="en-US" dirty="0"/>
              <a:t>Level four</a:t>
            </a:r>
          </a:p>
          <a:p>
            <a:pPr lvl="4"/>
            <a:r>
              <a:rPr lang="en-US" altLang="en-US" dirty="0"/>
              <a:t>Level five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1684BA7-7381-CC48-B7B4-6B25FA5DD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8133" y="6381128"/>
            <a:ext cx="1098595" cy="25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defTabSz="901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0850" defTabSz="901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01700" defTabSz="901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54138" defTabSz="901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03400" defTabSz="901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60600" defTabSz="901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17800" defTabSz="901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75000" defTabSz="901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32200" defTabSz="901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fld id="{5B4467E9-E984-A945-AC32-61228A8C1F5F}" type="slidenum">
              <a:rPr lang="en-US" altLang="en-US" sz="1200" b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‹#›</a:t>
            </a:fld>
            <a:r>
              <a:rPr lang="en-US" altLang="en-US" sz="1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1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altLang="en-US" sz="1200" b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425B6A2B-1598-5242-AF8F-0A570BD4E3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5368" y="476872"/>
            <a:ext cx="110745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26F14E00-C21C-8644-9056-518E0CF27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351" y="6564313"/>
            <a:ext cx="335068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648" tIns="48825" rIns="97648" bIns="48825">
            <a:spAutoFit/>
          </a:bodyPr>
          <a:lstStyle>
            <a:lvl1pPr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4188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69963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54150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39925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971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43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15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687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19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2E0A31-819C-9143-859F-CC5CDD40C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79"/>
          <a:stretch/>
        </p:blipFill>
        <p:spPr>
          <a:xfrm>
            <a:off x="9561989" y="6434301"/>
            <a:ext cx="1902387" cy="33071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54EFA743-63F0-4B47-A850-8785F92E96BE}"/>
              </a:ext>
            </a:extLst>
          </p:cNvPr>
          <p:cNvSpPr/>
          <p:nvPr userDrawn="1"/>
        </p:nvSpPr>
        <p:spPr bwMode="auto">
          <a:xfrm>
            <a:off x="4272324" y="6073135"/>
            <a:ext cx="7919676" cy="18757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7E024AA-066E-4A4F-81B6-327E570F3A29}"/>
              </a:ext>
            </a:extLst>
          </p:cNvPr>
          <p:cNvSpPr/>
          <p:nvPr userDrawn="1"/>
        </p:nvSpPr>
        <p:spPr bwMode="auto">
          <a:xfrm>
            <a:off x="3626865" y="6073135"/>
            <a:ext cx="589120" cy="18757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FBC9060-1F5C-B745-BC70-10DC006B7B24}"/>
              </a:ext>
            </a:extLst>
          </p:cNvPr>
          <p:cNvSpPr/>
          <p:nvPr userDrawn="1"/>
        </p:nvSpPr>
        <p:spPr bwMode="auto">
          <a:xfrm>
            <a:off x="2120793" y="6073135"/>
            <a:ext cx="1449733" cy="18757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F40AAF1-9FC3-A148-A6CA-B55E87F31084}"/>
              </a:ext>
            </a:extLst>
          </p:cNvPr>
          <p:cNvSpPr/>
          <p:nvPr userDrawn="1"/>
        </p:nvSpPr>
        <p:spPr bwMode="auto">
          <a:xfrm>
            <a:off x="605367" y="6073135"/>
            <a:ext cx="1459087" cy="18757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73" r:id="rId3"/>
    <p:sldLayoutId id="2147483663" r:id="rId4"/>
    <p:sldLayoutId id="2147483664" r:id="rId5"/>
    <p:sldLayoutId id="2147483665" r:id="rId6"/>
    <p:sldLayoutId id="2147483666" r:id="rId7"/>
    <p:sldLayoutId id="2147483672" r:id="rId8"/>
  </p:sldLayoutIdLst>
  <p:hf hdr="0" ftr="0" dt="0"/>
  <p:txStyles>
    <p:titleStyle>
      <a:lvl1pPr algn="l" defTabSz="969963" rtl="0" eaLnBrk="0" fontAlgn="base" hangingPunct="0">
        <a:spcBef>
          <a:spcPct val="0"/>
        </a:spcBef>
        <a:spcAft>
          <a:spcPct val="0"/>
        </a:spcAft>
        <a:defRPr sz="30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2pPr>
      <a:lvl3pPr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3pPr>
      <a:lvl4pPr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4pPr>
      <a:lvl5pPr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5pPr>
      <a:lvl6pPr marL="457200"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6pPr>
      <a:lvl7pPr marL="914400"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7pPr>
      <a:lvl8pPr marL="1371600"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8pPr>
      <a:lvl9pPr marL="1828800"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9pPr>
    </p:titleStyle>
    <p:bodyStyle>
      <a:lvl1pPr marL="242888" indent="-242888" algn="l" defTabSz="901700" rtl="0" eaLnBrk="0" fontAlgn="base" hangingPunct="0">
        <a:spcBef>
          <a:spcPts val="400"/>
        </a:spcBef>
        <a:spcAft>
          <a:spcPts val="200"/>
        </a:spcAft>
        <a:buClr>
          <a:schemeClr val="tx2"/>
        </a:buClr>
        <a:buSzPct val="120000"/>
        <a:buFont typeface="Lucida Grande" panose="020B0600040502020204" pitchFamily="34" charset="0"/>
        <a:buChar char="‣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60400" indent="-303213" algn="l" defTabSz="901700" rtl="0" eaLnBrk="0" fontAlgn="base" hangingPunct="0">
        <a:spcBef>
          <a:spcPts val="200"/>
        </a:spcBef>
        <a:spcAft>
          <a:spcPts val="200"/>
        </a:spcAft>
        <a:buClr>
          <a:schemeClr val="tx1"/>
        </a:buClr>
        <a:buSzPct val="110000"/>
        <a:buFont typeface="Arial" panose="020B0604020202020204" pitchFamily="34" charset="0"/>
        <a:buChar char="•"/>
        <a:defRPr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077913" indent="-303213" algn="l" defTabSz="901700" rtl="0" eaLnBrk="0" fontAlgn="base" hangingPunct="0">
        <a:spcBef>
          <a:spcPts val="200"/>
        </a:spcBef>
        <a:spcAft>
          <a:spcPts val="200"/>
        </a:spcAft>
        <a:buClr>
          <a:schemeClr val="accent1"/>
        </a:buClr>
        <a:buFont typeface="Arial" panose="020B0604020202020204" pitchFamily="34" charset="0"/>
        <a:buChar char="–"/>
        <a:defRPr sz="1600" b="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438275" indent="-246063" algn="l" defTabSz="901700" rtl="0" eaLnBrk="0" fontAlgn="base" hangingPunct="0">
        <a:spcBef>
          <a:spcPts val="20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1795463" indent="-242888" algn="l" defTabSz="901700" rtl="0" eaLnBrk="0" fontAlgn="base" hangingPunct="0">
        <a:spcBef>
          <a:spcPts val="200"/>
        </a:spcBef>
        <a:spcAft>
          <a:spcPts val="200"/>
        </a:spcAft>
        <a:buClr>
          <a:schemeClr val="tx2"/>
        </a:buClr>
        <a:buFont typeface="Franklin Gothic Book" panose="020B0503020102020204" pitchFamily="34" charset="0"/>
        <a:buChar char="–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enncil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3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43.png"/><Relationship Id="rId7" Type="http://schemas.openxmlformats.org/officeDocument/2006/relationships/image" Target="../media/image3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80.png"/><Relationship Id="rId4" Type="http://schemas.openxmlformats.org/officeDocument/2006/relationships/image" Target="../media/image4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41.png"/><Relationship Id="rId18" Type="http://schemas.openxmlformats.org/officeDocument/2006/relationships/image" Target="../media/image50.png"/><Relationship Id="rId3" Type="http://schemas.openxmlformats.org/officeDocument/2006/relationships/image" Target="../media/image45.png"/><Relationship Id="rId21" Type="http://schemas.openxmlformats.org/officeDocument/2006/relationships/image" Target="../media/image52.svg"/><Relationship Id="rId7" Type="http://schemas.openxmlformats.org/officeDocument/2006/relationships/image" Target="../media/image440.png"/><Relationship Id="rId12" Type="http://schemas.openxmlformats.org/officeDocument/2006/relationships/image" Target="../media/image40.png"/><Relationship Id="rId1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8.png"/><Relationship Id="rId20" Type="http://schemas.openxmlformats.org/officeDocument/2006/relationships/image" Target="../media/image51.png"/><Relationship Id="rId1" Type="http://schemas.openxmlformats.org/officeDocument/2006/relationships/tags" Target="../tags/tag4.xml"/><Relationship Id="rId6" Type="http://schemas.openxmlformats.org/officeDocument/2006/relationships/image" Target="../media/image410.png"/><Relationship Id="rId11" Type="http://schemas.openxmlformats.org/officeDocument/2006/relationships/image" Target="../media/image47.png"/><Relationship Id="rId15" Type="http://schemas.openxmlformats.org/officeDocument/2006/relationships/image" Target="../media/image44.png"/><Relationship Id="rId10" Type="http://schemas.openxmlformats.org/officeDocument/2006/relationships/image" Target="../media/image460.png"/><Relationship Id="rId19" Type="http://schemas.openxmlformats.org/officeDocument/2006/relationships/image" Target="../media/image50.svg"/><Relationship Id="rId9" Type="http://schemas.openxmlformats.org/officeDocument/2006/relationships/image" Target="../media/image46.png"/><Relationship Id="rId14" Type="http://schemas.openxmlformats.org/officeDocument/2006/relationships/image" Target="../media/image42.png"/><Relationship Id="rId22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38.png"/><Relationship Id="rId7" Type="http://schemas.openxmlformats.org/officeDocument/2006/relationships/image" Target="../media/image70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hyperlink" Target="https://arxiv.org/abs/1912.09623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tiff"/><Relationship Id="rId4" Type="http://schemas.openxmlformats.org/officeDocument/2006/relationships/image" Target="../media/image76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tiff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tiff"/><Relationship Id="rId5" Type="http://schemas.openxmlformats.org/officeDocument/2006/relationships/image" Target="../media/image85.pn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svg"/><Relationship Id="rId11" Type="http://schemas.openxmlformats.org/officeDocument/2006/relationships/image" Target="../media/image97.png"/><Relationship Id="rId5" Type="http://schemas.openxmlformats.org/officeDocument/2006/relationships/image" Target="../media/image94.png"/><Relationship Id="rId10" Type="http://schemas.openxmlformats.org/officeDocument/2006/relationships/image" Target="../media/image97.svg"/><Relationship Id="rId4" Type="http://schemas.openxmlformats.org/officeDocument/2006/relationships/image" Target="../media/image91.svg"/><Relationship Id="rId9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hyperlink" Target="https://pdamethods.org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994D4-7881-B748-A059-2510940478FA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509982" y="2234546"/>
            <a:ext cx="10966453" cy="461665"/>
          </a:xfrm>
        </p:spPr>
        <p:txBody>
          <a:bodyPr/>
          <a:lstStyle/>
          <a:p>
            <a:r>
              <a:rPr lang="en-US" b="1" dirty="0"/>
              <a:t>Expanding the Reach of the EHR Through Data Integration</a:t>
            </a:r>
            <a:endParaRPr lang="en-US" sz="26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A99DC-376E-314E-9AB9-7B0DC82B27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9982" y="1599087"/>
            <a:ext cx="10966453" cy="242039"/>
          </a:xfrm>
        </p:spPr>
        <p:txBody>
          <a:bodyPr/>
          <a:lstStyle/>
          <a:p>
            <a:r>
              <a:rPr lang="en-US" dirty="0"/>
              <a:t>Department of Biostatistics, Epidemiology and Informatics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FB138-FDCA-B540-80A4-ADDF048966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985" y="3045183"/>
            <a:ext cx="10966450" cy="1308050"/>
          </a:xfrm>
        </p:spPr>
        <p:txBody>
          <a:bodyPr/>
          <a:lstStyle/>
          <a:p>
            <a:r>
              <a:rPr lang="en-US" sz="2000" b="1" dirty="0"/>
              <a:t>Yong Chen, Ph.D.	</a:t>
            </a:r>
          </a:p>
          <a:p>
            <a:endParaRPr lang="en-US" sz="2000" dirty="0"/>
          </a:p>
          <a:p>
            <a:r>
              <a:rPr lang="en-US" sz="2000" b="1" dirty="0"/>
              <a:t>Twitter: @chenyong1203</a:t>
            </a:r>
          </a:p>
          <a:p>
            <a:r>
              <a:rPr lang="en-US" sz="2000" b="1" dirty="0"/>
              <a:t>	 @PennCIL_lab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0D2EAE-CCC1-9B49-BE60-56184D88E7E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9985" y="5071636"/>
            <a:ext cx="10966450" cy="687398"/>
          </a:xfrm>
        </p:spPr>
        <p:txBody>
          <a:bodyPr/>
          <a:lstStyle/>
          <a:p>
            <a:r>
              <a:rPr lang="en-US" dirty="0"/>
              <a:t>December 1</a:t>
            </a:r>
            <a:r>
              <a:rPr lang="en-US" baseline="30000" dirty="0"/>
              <a:t>st</a:t>
            </a:r>
            <a:r>
              <a:rPr lang="en-US" dirty="0"/>
              <a:t>,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C419D2-215C-BD43-9EC1-544943DD752F}"/>
              </a:ext>
            </a:extLst>
          </p:cNvPr>
          <p:cNvSpPr txBox="1"/>
          <p:nvPr/>
        </p:nvSpPr>
        <p:spPr bwMode="auto">
          <a:xfrm>
            <a:off x="9555515" y="5655456"/>
            <a:ext cx="140128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r>
              <a:rPr lang="en-US" sz="1300" b="1" dirty="0">
                <a:solidFill>
                  <a:srgbClr val="022D75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https://penncil.org</a:t>
            </a:r>
            <a:r>
              <a:rPr lang="en-US" sz="1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3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827129-1C26-FD49-B69E-F14E0079A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635" y="3482184"/>
            <a:ext cx="30988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7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2CC0B-41A2-E542-86FE-C0CA7C35C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76872"/>
            <a:ext cx="11074576" cy="461665"/>
          </a:xfrm>
        </p:spPr>
        <p:txBody>
          <a:bodyPr/>
          <a:lstStyle/>
          <a:p>
            <a:r>
              <a:rPr lang="en-US" dirty="0"/>
              <a:t>Real-World Evidence: Potential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EA3DB-A64D-1445-BC32-0878E3063A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5366" y="1268599"/>
            <a:ext cx="5258223" cy="2808174"/>
          </a:xfrm>
        </p:spPr>
        <p:txBody>
          <a:bodyPr/>
          <a:lstStyle/>
          <a:p>
            <a:r>
              <a:rPr lang="en-US" b="1" dirty="0"/>
              <a:t>Pharmacovigilance</a:t>
            </a:r>
          </a:p>
          <a:p>
            <a:pPr marL="0" indent="0">
              <a:buNone/>
            </a:pPr>
            <a:endParaRPr lang="en-US" b="1" dirty="0"/>
          </a:p>
          <a:p>
            <a:pPr lvl="1"/>
            <a:r>
              <a:rPr lang="en-US" dirty="0"/>
              <a:t>Post-market safety surveillance</a:t>
            </a:r>
          </a:p>
          <a:p>
            <a:pPr marL="357187" lvl="1" indent="0">
              <a:buNone/>
            </a:pPr>
            <a:endParaRPr lang="en-US" dirty="0"/>
          </a:p>
          <a:p>
            <a:pPr lvl="1"/>
            <a:r>
              <a:rPr lang="en-US" dirty="0"/>
              <a:t>Are there long-term effects not captured in clinical trial?</a:t>
            </a:r>
          </a:p>
          <a:p>
            <a:pPr lvl="1"/>
            <a:endParaRPr lang="en-US" dirty="0"/>
          </a:p>
          <a:p>
            <a:pPr marL="357187" lvl="1" indent="0">
              <a:buNone/>
            </a:pPr>
            <a:endParaRPr lang="en-US" dirty="0"/>
          </a:p>
        </p:txBody>
      </p:sp>
      <p:pic>
        <p:nvPicPr>
          <p:cNvPr id="6146" name="Picture 2" descr="What is Pharmacovigilance?">
            <a:extLst>
              <a:ext uri="{FF2B5EF4-FFF2-40B4-BE49-F238E27FC236}">
                <a16:creationId xmlns:a16="http://schemas.microsoft.com/office/drawing/2014/main" id="{F1BFA5C4-7120-834A-9E38-00400F3D8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56" y="1781239"/>
            <a:ext cx="5858706" cy="329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913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D23B72-DDBE-E049-9EF8-81EA15C6D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Pharmacovigilance Example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FB77B9-4139-624B-BFB1-C333F701B95A}"/>
              </a:ext>
            </a:extLst>
          </p:cNvPr>
          <p:cNvGrpSpPr/>
          <p:nvPr/>
        </p:nvGrpSpPr>
        <p:grpSpPr>
          <a:xfrm>
            <a:off x="2802907" y="1360170"/>
            <a:ext cx="6586185" cy="4397623"/>
            <a:chOff x="1175658" y="186871"/>
            <a:chExt cx="8839200" cy="633004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1C435FE-668B-C448-A0C4-A3452164B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793" y="186871"/>
              <a:ext cx="8648700" cy="18034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EA2634-335D-DF44-A7A9-27FBDFF87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658" y="1688093"/>
              <a:ext cx="8839200" cy="4828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257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9DE73F-42F0-2B40-BBE0-B7ABB0CEA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Health Data Networks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E8DB39-C691-5D4E-B5CA-1A660665FB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5368" y="1012321"/>
            <a:ext cx="6409582" cy="5747441"/>
          </a:xfrm>
        </p:spPr>
        <p:txBody>
          <a:bodyPr/>
          <a:lstStyle/>
          <a:p>
            <a:r>
              <a:rPr lang="en-US" dirty="0"/>
              <a:t>No data centralization: data holders maintain control over data</a:t>
            </a:r>
          </a:p>
          <a:p>
            <a:pPr lvl="1"/>
            <a:r>
              <a:rPr lang="en-US" dirty="0"/>
              <a:t>Participants adopt common data model (CDM)</a:t>
            </a:r>
          </a:p>
          <a:p>
            <a:pPr lvl="1"/>
            <a:r>
              <a:rPr lang="en-US" dirty="0"/>
              <a:t>Analyses performed distributively (email, central server, etc.)</a:t>
            </a:r>
          </a:p>
          <a:p>
            <a:pPr lvl="1"/>
            <a:r>
              <a:rPr lang="en-US" dirty="0"/>
              <a:t>No patient-level data transfer</a:t>
            </a:r>
          </a:p>
          <a:p>
            <a:pPr marL="357187" lvl="1" indent="0">
              <a:buNone/>
            </a:pPr>
            <a:endParaRPr lang="en-US" dirty="0"/>
          </a:p>
          <a:p>
            <a:r>
              <a:rPr lang="en-US" dirty="0"/>
              <a:t>Sentinel Initiative</a:t>
            </a:r>
          </a:p>
          <a:p>
            <a:pPr lvl="1"/>
            <a:r>
              <a:rPr lang="en-US" dirty="0"/>
              <a:t>FDA: Post-market safety surveillance</a:t>
            </a:r>
          </a:p>
          <a:p>
            <a:pPr lvl="1"/>
            <a:r>
              <a:rPr lang="en-US" dirty="0"/>
              <a:t>16 data partners contribute billing data, EHRs</a:t>
            </a:r>
          </a:p>
          <a:p>
            <a:pPr marL="357187" lvl="1" indent="0">
              <a:buNone/>
            </a:pPr>
            <a:endParaRPr lang="en-US" dirty="0"/>
          </a:p>
          <a:p>
            <a:r>
              <a:rPr lang="en-US" dirty="0" err="1"/>
              <a:t>PCORnet</a:t>
            </a:r>
            <a:endParaRPr lang="en-US" dirty="0"/>
          </a:p>
          <a:p>
            <a:pPr lvl="1"/>
            <a:r>
              <a:rPr lang="en-US" dirty="0"/>
              <a:t>National patient-centered clinical research network for comparative effectiveness research</a:t>
            </a:r>
          </a:p>
          <a:p>
            <a:pPr lvl="1"/>
            <a:r>
              <a:rPr lang="en-US" dirty="0"/>
              <a:t>68 million patients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026" name="Picture 2" descr="FullUSA_07AUG20-mobile-web">
            <a:extLst>
              <a:ext uri="{FF2B5EF4-FFF2-40B4-BE49-F238E27FC236}">
                <a16:creationId xmlns:a16="http://schemas.microsoft.com/office/drawing/2014/main" id="{94D51453-C321-0A40-BE7F-6E474EA61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950" y="1643404"/>
            <a:ext cx="4846280" cy="337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913F62-1452-F946-A31E-E86465CB8E7A}"/>
              </a:ext>
            </a:extLst>
          </p:cNvPr>
          <p:cNvSpPr txBox="1"/>
          <p:nvPr/>
        </p:nvSpPr>
        <p:spPr bwMode="auto">
          <a:xfrm>
            <a:off x="9062170" y="4951638"/>
            <a:ext cx="135128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 b="1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900" b="1" dirty="0" err="1">
                <a:solidFill>
                  <a:schemeClr val="bg1">
                    <a:lumMod val="50000"/>
                  </a:schemeClr>
                </a:solidFill>
              </a:rPr>
              <a:t>pcornet.org</a:t>
            </a:r>
            <a:endParaRPr lang="en-US" sz="9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119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9B82DF-7C1F-F343-B735-D6B07EBA46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94"/>
          <a:stretch/>
        </p:blipFill>
        <p:spPr>
          <a:xfrm>
            <a:off x="938081" y="1031514"/>
            <a:ext cx="10315838" cy="581760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6AE1B2-3354-430B-9E05-2241C72EE9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0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6F54E87-97D1-B54A-84B0-BFA1F0A7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1" y="146284"/>
            <a:ext cx="3384791" cy="85503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72228E5-8DC8-0C49-87C1-0FACA45B81FC}"/>
              </a:ext>
            </a:extLst>
          </p:cNvPr>
          <p:cNvSpPr txBox="1">
            <a:spLocks/>
          </p:cNvSpPr>
          <p:nvPr/>
        </p:nvSpPr>
        <p:spPr bwMode="auto">
          <a:xfrm>
            <a:off x="2701980" y="10169"/>
            <a:ext cx="9807124" cy="94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2pPr>
            <a:lvl3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3pPr>
            <a:lvl4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4pPr>
            <a:lvl5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5pPr>
            <a:lvl6pPr marL="4572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6pPr>
            <a:lvl7pPr marL="9144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7pPr>
            <a:lvl8pPr marL="13716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8pPr>
            <a:lvl9pPr marL="18288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en-US" altLang="zh-CN" sz="5000" b="1" dirty="0">
                <a:solidFill>
                  <a:srgbClr val="193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‘s</a:t>
            </a:r>
            <a:r>
              <a:rPr lang="zh-CN" altLang="en-US" sz="5000" b="1" dirty="0">
                <a:solidFill>
                  <a:srgbClr val="193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5000" b="1" dirty="0">
                <a:solidFill>
                  <a:srgbClr val="193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</a:t>
            </a:r>
            <a:r>
              <a:rPr lang="zh-CN" altLang="en-US" sz="5000" b="1" dirty="0">
                <a:solidFill>
                  <a:srgbClr val="193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5000" b="1" dirty="0">
                <a:solidFill>
                  <a:srgbClr val="193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zh-CN" altLang="en-US" sz="5000" b="1" dirty="0">
                <a:solidFill>
                  <a:srgbClr val="193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5000" b="1" dirty="0">
                <a:solidFill>
                  <a:srgbClr val="193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</a:t>
            </a:r>
            <a:endParaRPr lang="en-US" sz="5000" b="1" dirty="0">
              <a:solidFill>
                <a:srgbClr val="193E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14ECD1-7D98-7446-9A0E-4C722FD387DF}"/>
              </a:ext>
            </a:extLst>
          </p:cNvPr>
          <p:cNvSpPr/>
          <p:nvPr/>
        </p:nvSpPr>
        <p:spPr bwMode="auto">
          <a:xfrm>
            <a:off x="-55657" y="5135863"/>
            <a:ext cx="12247657" cy="1752336"/>
          </a:xfrm>
          <a:prstGeom prst="rect">
            <a:avLst/>
          </a:prstGeom>
          <a:solidFill>
            <a:schemeClr val="tx1">
              <a:alpha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4BF60EA-FAC6-4243-AA5A-1289352AA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20" y="5381095"/>
            <a:ext cx="6973204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+mj-lt"/>
                <a:cs typeface="+mj-cs"/>
              </a:rPr>
              <a:t>Why is it important?</a:t>
            </a:r>
          </a:p>
        </p:txBody>
      </p:sp>
    </p:spTree>
    <p:extLst>
      <p:ext uri="{BB962C8B-B14F-4D97-AF65-F5344CB8AC3E}">
        <p14:creationId xmlns:p14="http://schemas.microsoft.com/office/powerpoint/2010/main" val="3168220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0832"/>
            <a:ext cx="6023776" cy="16455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sz="3600" dirty="0">
                <a:latin typeface="+mj-lt"/>
                <a:cs typeface="+mj-cs"/>
              </a:rPr>
              <a:t>Why it is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Biobanks (Worldwide)</a:t>
            </a:r>
          </a:p>
          <a:p>
            <a:pPr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EHR + Genetics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08" y="482272"/>
            <a:ext cx="2364317" cy="2418738"/>
          </a:xfrm>
          <a:prstGeom prst="rect">
            <a:avLst/>
          </a:prstGeom>
        </p:spPr>
      </p:pic>
      <p:sp>
        <p:nvSpPr>
          <p:cNvPr id="29" name="Rectangle 19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775" y="1233554"/>
            <a:ext cx="2364317" cy="916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08" y="4470513"/>
            <a:ext cx="5446184" cy="121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9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C493C2-0A6B-5C4F-A7C9-49FCE1F4B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84" y="874498"/>
            <a:ext cx="8113485" cy="1002511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164508C-5FD0-1B46-9569-BFCEB7ABE760}"/>
              </a:ext>
            </a:extLst>
          </p:cNvPr>
          <p:cNvSpPr/>
          <p:nvPr/>
        </p:nvSpPr>
        <p:spPr bwMode="auto">
          <a:xfrm>
            <a:off x="456164" y="2286197"/>
            <a:ext cx="4905828" cy="3434937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ECD303-D9BB-B247-83F9-77F5386E4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217" y="2362366"/>
            <a:ext cx="4619775" cy="1859197"/>
          </a:xfrm>
        </p:spPr>
        <p:txBody>
          <a:bodyPr/>
          <a:lstStyle/>
          <a:p>
            <a:r>
              <a:rPr lang="en-US" dirty="0"/>
              <a:t>Covers broader population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Results are more generalizable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Better statistical power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Opportunities of studying rare diseases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B99C1D8-A3F7-F847-8D7E-350DD9BDBD99}"/>
              </a:ext>
            </a:extLst>
          </p:cNvPr>
          <p:cNvSpPr/>
          <p:nvPr/>
        </p:nvSpPr>
        <p:spPr bwMode="auto">
          <a:xfrm>
            <a:off x="5465104" y="2286197"/>
            <a:ext cx="6270731" cy="3434938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8D35F92-4C43-7644-AAAC-5A3EE5082083}"/>
              </a:ext>
            </a:extLst>
          </p:cNvPr>
          <p:cNvSpPr txBox="1">
            <a:spLocks/>
          </p:cNvSpPr>
          <p:nvPr/>
        </p:nvSpPr>
        <p:spPr bwMode="auto">
          <a:xfrm>
            <a:off x="5792427" y="2362366"/>
            <a:ext cx="5887517" cy="199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7648" rIns="0" bIns="97648" numCol="1" anchor="t" anchorCtr="0" compatLnSpc="1">
            <a:prstTxWarp prst="textNoShape">
              <a:avLst/>
            </a:prstTxWarp>
            <a:spAutoFit/>
          </a:bodyPr>
          <a:lstStyle>
            <a:lvl1pPr marL="242888" indent="-242888" algn="l" defTabSz="901700" rtl="0" eaLnBrk="0" fontAlgn="base" hangingPunct="0">
              <a:spcBef>
                <a:spcPts val="400"/>
              </a:spcBef>
              <a:spcAft>
                <a:spcPts val="200"/>
              </a:spcAft>
              <a:buClr>
                <a:schemeClr val="tx2"/>
              </a:buClr>
              <a:buSzPct val="120000"/>
              <a:buFont typeface="Lucida Grande" panose="020B0600040502020204" pitchFamily="34" charset="0"/>
              <a:buChar char="‣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0400" indent="-303213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7913" indent="-303213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8275" indent="-246063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95463" indent="-242888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ranklin Gothic Book" panose="020B0503020102020204" pitchFamily="34" charset="0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Sharing individual-patient level data is challenging</a:t>
            </a:r>
          </a:p>
          <a:p>
            <a:endParaRPr lang="en-US" dirty="0"/>
          </a:p>
          <a:p>
            <a:endParaRPr lang="en-US" dirty="0"/>
          </a:p>
          <a:p>
            <a:pPr marL="357187" lvl="1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357187" lvl="1" indent="0">
              <a:buFont typeface="Arial" panose="020B0604020202020204" pitchFamily="34" charset="0"/>
              <a:buNone/>
            </a:pPr>
            <a:r>
              <a:rPr lang="en-US" sz="2000" dirty="0"/>
              <a:t> </a:t>
            </a: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CFAAF863-1B3B-4D46-A0A4-4C972C420D3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470" y="2872977"/>
            <a:ext cx="3483429" cy="1774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A912F1-FB8F-3B4F-8124-F8B38A5F9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Promise and challenges of multi-site studies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E32640C1-9C38-0844-9302-FC8F8694FB92}"/>
              </a:ext>
            </a:extLst>
          </p:cNvPr>
          <p:cNvSpPr txBox="1">
            <a:spLocks/>
          </p:cNvSpPr>
          <p:nvPr/>
        </p:nvSpPr>
        <p:spPr bwMode="auto">
          <a:xfrm>
            <a:off x="5862533" y="4623571"/>
            <a:ext cx="5887517" cy="268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7648" rIns="0" bIns="97648" numCol="1" anchor="t" anchorCtr="0" compatLnSpc="1">
            <a:prstTxWarp prst="textNoShape">
              <a:avLst/>
            </a:prstTxWarp>
            <a:spAutoFit/>
          </a:bodyPr>
          <a:lstStyle>
            <a:lvl1pPr marL="242888" indent="-242888" algn="l" defTabSz="901700" rtl="0" eaLnBrk="0" fontAlgn="base" hangingPunct="0">
              <a:spcBef>
                <a:spcPts val="400"/>
              </a:spcBef>
              <a:spcAft>
                <a:spcPts val="200"/>
              </a:spcAft>
              <a:buClr>
                <a:schemeClr val="tx2"/>
              </a:buClr>
              <a:buSzPct val="120000"/>
              <a:buFont typeface="Lucida Grande" panose="020B0600040502020204" pitchFamily="34" charset="0"/>
              <a:buChar char="‣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0400" indent="-303213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7913" indent="-303213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8275" indent="-246063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95463" indent="-242888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ranklin Gothic Book" panose="020B0503020102020204" pitchFamily="34" charset="0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Need iterative collaboration/coordination among investigators from different institutes</a:t>
            </a:r>
          </a:p>
          <a:p>
            <a:pPr marL="0" indent="0">
              <a:buNone/>
            </a:pPr>
            <a:r>
              <a:rPr lang="en-US" dirty="0"/>
              <a:t>    (consuming lots of time, effort, funding)</a:t>
            </a:r>
          </a:p>
          <a:p>
            <a:endParaRPr lang="en-US" dirty="0"/>
          </a:p>
          <a:p>
            <a:endParaRPr lang="en-US" dirty="0"/>
          </a:p>
          <a:p>
            <a:pPr marL="357187" lvl="1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357187" lvl="1" indent="0">
              <a:buFont typeface="Arial" panose="020B0604020202020204" pitchFamily="34" charset="0"/>
              <a:buNone/>
            </a:pPr>
            <a:r>
              <a:rPr lang="en-US" sz="2000" dirty="0"/>
              <a:t> 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DC5C8C57-7D50-AB42-AF14-5B9B22D25540}"/>
              </a:ext>
            </a:extLst>
          </p:cNvPr>
          <p:cNvSpPr txBox="1">
            <a:spLocks/>
          </p:cNvSpPr>
          <p:nvPr/>
        </p:nvSpPr>
        <p:spPr bwMode="auto">
          <a:xfrm>
            <a:off x="742217" y="4170576"/>
            <a:ext cx="4619775" cy="230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7648" rIns="0" bIns="97648" numCol="1" anchor="t" anchorCtr="0" compatLnSpc="1">
            <a:prstTxWarp prst="textNoShape">
              <a:avLst/>
            </a:prstTxWarp>
            <a:spAutoFit/>
          </a:bodyPr>
          <a:lstStyle>
            <a:lvl1pPr marL="242888" indent="-242888" algn="l" defTabSz="901700" rtl="0" eaLnBrk="0" fontAlgn="base" hangingPunct="0">
              <a:spcBef>
                <a:spcPts val="400"/>
              </a:spcBef>
              <a:spcAft>
                <a:spcPts val="200"/>
              </a:spcAft>
              <a:buClr>
                <a:schemeClr val="tx2"/>
              </a:buClr>
              <a:buSzPct val="120000"/>
              <a:buFont typeface="Lucida Grande" panose="020B0600040502020204" pitchFamily="34" charset="0"/>
              <a:buChar char="‣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0400" indent="-303213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7913" indent="-303213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8275" indent="-246063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95463" indent="-242888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ranklin Gothic Book" panose="020B0503020102020204" pitchFamily="34" charset="0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Ecosystem of bringing together expertise from different investigators</a:t>
            </a:r>
          </a:p>
          <a:p>
            <a:endParaRPr lang="en-US" dirty="0"/>
          </a:p>
          <a:p>
            <a:endParaRPr lang="en-US" dirty="0"/>
          </a:p>
          <a:p>
            <a:pPr marL="357187" lvl="1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357187" lvl="1" indent="0">
              <a:buFont typeface="Arial" panose="020B0604020202020204" pitchFamily="34" charset="0"/>
              <a:buNone/>
            </a:pPr>
            <a:r>
              <a:rPr lang="en-US" sz="200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99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build="p"/>
      <p:bldP spid="11" grpId="0" animBg="1"/>
      <p:bldP spid="6" grpId="0"/>
      <p:bldP spid="1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9D626-5883-D942-965B-CFA32E3D5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algorithms of distributed analysis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FDD1EE5-9F67-E44E-B5D4-8B77C91FF2D5}"/>
              </a:ext>
            </a:extLst>
          </p:cNvPr>
          <p:cNvSpPr/>
          <p:nvPr/>
        </p:nvSpPr>
        <p:spPr bwMode="auto">
          <a:xfrm>
            <a:off x="512056" y="1024562"/>
            <a:ext cx="11167888" cy="2604009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87983-9FC9-224F-A871-27F355EA1F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9359" y="938537"/>
            <a:ext cx="7159776" cy="3239062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Lossless </a:t>
            </a:r>
            <a:r>
              <a:rPr lang="en-US" dirty="0">
                <a:solidFill>
                  <a:srgbClr val="C00000"/>
                </a:solidFill>
              </a:rPr>
              <a:t>--- </a:t>
            </a:r>
            <a:r>
              <a:rPr lang="en-US" dirty="0"/>
              <a:t>obtain the identical results as the combined analysis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For simple linear regression</a:t>
            </a:r>
          </a:p>
          <a:p>
            <a:pPr lvl="2"/>
            <a:r>
              <a:rPr lang="en-US" b="1" dirty="0">
                <a:solidFill>
                  <a:schemeClr val="tx1"/>
                </a:solidFill>
              </a:rPr>
              <a:t>Distributed linear regression</a:t>
            </a:r>
            <a:r>
              <a:rPr lang="en-US" dirty="0">
                <a:solidFill>
                  <a:schemeClr val="tx1"/>
                </a:solidFill>
              </a:rPr>
              <a:t> (Chen et al. 2006)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</a:rPr>
              <a:t>For non-linear regressions,</a:t>
            </a:r>
            <a:r>
              <a:rPr lang="en-US" altLang="zh-CN" b="1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terative algorithms are needed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lvl="2"/>
            <a:r>
              <a:rPr lang="en-US" b="1" dirty="0">
                <a:solidFill>
                  <a:schemeClr val="tx1"/>
                </a:solidFill>
              </a:rPr>
              <a:t>Binary outcome</a:t>
            </a:r>
            <a:r>
              <a:rPr lang="en-US" dirty="0">
                <a:solidFill>
                  <a:schemeClr val="tx1"/>
                </a:solidFill>
              </a:rPr>
              <a:t>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Grid Binary LOgistic REgression (GLORE) (Wu et al. 2012)</a:t>
            </a:r>
          </a:p>
          <a:p>
            <a:pPr lvl="2"/>
            <a:r>
              <a:rPr lang="en-US" b="1" dirty="0">
                <a:solidFill>
                  <a:schemeClr val="tx1"/>
                </a:solidFill>
              </a:rPr>
              <a:t>Time-to-event outcome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WebDISCO</a:t>
            </a:r>
            <a:r>
              <a:rPr lang="en-US" dirty="0">
                <a:solidFill>
                  <a:schemeClr val="tx1"/>
                </a:solidFill>
              </a:rPr>
              <a:t>: a Web service for distributed Cox model  (Lu et al. 2015)</a:t>
            </a:r>
          </a:p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75BC45F-C06F-024F-96A5-7FCB8EE7BA58}"/>
              </a:ext>
            </a:extLst>
          </p:cNvPr>
          <p:cNvSpPr/>
          <p:nvPr/>
        </p:nvSpPr>
        <p:spPr bwMode="auto">
          <a:xfrm>
            <a:off x="512055" y="3714597"/>
            <a:ext cx="11167887" cy="2118842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CA74DC-B1E3-E64D-A730-D26EAB9F1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8263" y="3923957"/>
            <a:ext cx="6801969" cy="2013085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One</a:t>
            </a:r>
            <a:r>
              <a:rPr lang="en-US" altLang="zh-CN" b="1" dirty="0">
                <a:solidFill>
                  <a:srgbClr val="C00000"/>
                </a:solidFill>
              </a:rPr>
              <a:t>-</a:t>
            </a:r>
            <a:r>
              <a:rPr lang="en-US" b="1" dirty="0">
                <a:solidFill>
                  <a:srgbClr val="C00000"/>
                </a:solidFill>
              </a:rPr>
              <a:t>shot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(non-iterative) </a:t>
            </a:r>
            <a:r>
              <a:rPr lang="en-US" dirty="0">
                <a:solidFill>
                  <a:srgbClr val="C00000"/>
                </a:solidFill>
              </a:rPr>
              <a:t>--- </a:t>
            </a:r>
            <a:r>
              <a:rPr lang="en-US" dirty="0"/>
              <a:t>only requires the collaborative sites to exchange aggregated data </a:t>
            </a:r>
            <a:r>
              <a:rPr lang="en-US" b="1" i="1" dirty="0"/>
              <a:t>once</a:t>
            </a:r>
            <a:endParaRPr lang="en-US" b="1" i="1" dirty="0">
              <a:solidFill>
                <a:srgbClr val="C00000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Averaging local estimates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Meta-analysis, distributed PCA (Fan et al. 2018), distributed LDA (Lu et al. 2019), ....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Surrogate likelihood</a:t>
            </a:r>
            <a:r>
              <a:rPr lang="en-US" altLang="zh-CN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(Jordan et al. 2018) </a:t>
            </a: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DD6F9AE-054F-EB40-8B23-30E2300D42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54" y="1101533"/>
            <a:ext cx="3522744" cy="23550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A70435-0F7E-0C44-B082-846E7F4FA0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5"/>
          <a:stretch/>
        </p:blipFill>
        <p:spPr>
          <a:xfrm>
            <a:off x="7663543" y="3830059"/>
            <a:ext cx="3717655" cy="1887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498217-5876-3448-B0F9-CD33CC83D2CC}"/>
              </a:ext>
            </a:extLst>
          </p:cNvPr>
          <p:cNvSpPr txBox="1"/>
          <p:nvPr/>
        </p:nvSpPr>
        <p:spPr bwMode="auto">
          <a:xfrm>
            <a:off x="8943925" y="3450253"/>
            <a:ext cx="222504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Wu et al. 2012,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JAMIA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503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uiExpand="1" build="p"/>
      <p:bldP spid="7" grpId="0" animBg="1"/>
      <p:bldP spid="5" grpId="0" build="p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8270F-14F3-4140-A24B-D7B1E3596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039" y="474822"/>
            <a:ext cx="11074576" cy="461665"/>
          </a:xfrm>
        </p:spPr>
        <p:txBody>
          <a:bodyPr/>
          <a:lstStyle/>
          <a:p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en-US" dirty="0"/>
              <a:t> solution for next generation data sharing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851118-7CDA-944B-828D-3952DFCAA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8" y="320962"/>
            <a:ext cx="2001601" cy="880705"/>
          </a:xfr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323E664A-F7CA-524E-9AAB-608B3804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483" y="1344791"/>
            <a:ext cx="4513962" cy="445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36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ACC6E5-5195-1D4B-BEA1-2C3A10A65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Our Goal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31BFF4-67AF-4F45-A77C-AAC54DBFC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31800" lvl="1" indent="-228600" defTabSz="914400" eaLnBrk="1" hangingPunct="1">
              <a:lnSpc>
                <a:spcPct val="90000"/>
              </a:lnSpc>
            </a:pPr>
            <a:endParaRPr lang="en-US" sz="2400" dirty="0">
              <a:solidFill>
                <a:srgbClr val="000000"/>
              </a:solidFill>
            </a:endParaRPr>
          </a:p>
          <a:p>
            <a:pPr lvl="1" indent="-228600" defTabSz="914400" eaLnBrk="1" hangingPunct="1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Safe</a:t>
            </a:r>
            <a:r>
              <a:rPr lang="en-US" sz="2400" dirty="0">
                <a:solidFill>
                  <a:srgbClr val="000000"/>
                </a:solidFill>
              </a:rPr>
              <a:t> --- </a:t>
            </a:r>
            <a:r>
              <a:rPr lang="en-US" sz="2400" dirty="0">
                <a:solidFill>
                  <a:schemeClr val="tx2"/>
                </a:solidFill>
              </a:rPr>
              <a:t>protect patient-level information</a:t>
            </a:r>
          </a:p>
          <a:p>
            <a:pPr marL="0" lvl="1" indent="-228600" defTabSz="914400" eaLnBrk="1" hangingPunct="1">
              <a:lnSpc>
                <a:spcPct val="90000"/>
              </a:lnSpc>
            </a:pPr>
            <a:r>
              <a:rPr lang="en-US" altLang="zh-CN" sz="2400" dirty="0">
                <a:solidFill>
                  <a:srgbClr val="000000"/>
                </a:solidFill>
              </a:rPr>
              <a:t>          </a:t>
            </a:r>
          </a:p>
          <a:p>
            <a:pPr lvl="1" indent="-228600" defTabSz="914400" eaLnBrk="1" hangingPunct="1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Accurate</a:t>
            </a:r>
            <a:r>
              <a:rPr lang="en-US" sz="2400" dirty="0">
                <a:solidFill>
                  <a:srgbClr val="000000"/>
                </a:solidFill>
              </a:rPr>
              <a:t> --- </a:t>
            </a:r>
            <a:r>
              <a:rPr lang="en-US" sz="2400" dirty="0">
                <a:solidFill>
                  <a:srgbClr val="7F0000"/>
                </a:solidFill>
              </a:rPr>
              <a:t>provide estimates which are close to the</a:t>
            </a:r>
            <a:r>
              <a:rPr lang="en-US" altLang="zh-CN" sz="2400" dirty="0">
                <a:solidFill>
                  <a:srgbClr val="7F0000"/>
                </a:solidFill>
              </a:rPr>
              <a:t> </a:t>
            </a:r>
            <a:r>
              <a:rPr lang="en-US" sz="2400" dirty="0">
                <a:solidFill>
                  <a:srgbClr val="7F0000"/>
                </a:solidFill>
              </a:rPr>
              <a:t>pooled analysis results</a:t>
            </a:r>
          </a:p>
          <a:p>
            <a:pPr lvl="1" indent="-228600" defTabSz="914400" eaLnBrk="1" hangingPunct="1">
              <a:lnSpc>
                <a:spcPct val="90000"/>
              </a:lnSpc>
            </a:pPr>
            <a:endParaRPr lang="en-US" sz="2400" dirty="0">
              <a:solidFill>
                <a:srgbClr val="000000"/>
              </a:solidFill>
            </a:endParaRPr>
          </a:p>
          <a:p>
            <a:pPr lvl="1" indent="-228600" defTabSz="914400" eaLnBrk="1" hangingPunct="1">
              <a:lnSpc>
                <a:spcPct val="90000"/>
              </a:lnSpc>
            </a:pPr>
            <a:r>
              <a:rPr lang="en-US" altLang="zh-CN" sz="2400" b="1" dirty="0">
                <a:solidFill>
                  <a:srgbClr val="000000"/>
                </a:solidFill>
              </a:rPr>
              <a:t>Efficient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--- </a:t>
            </a:r>
            <a:r>
              <a:rPr lang="en-US" sz="2400" dirty="0">
                <a:solidFill>
                  <a:srgbClr val="7F0000"/>
                </a:solidFill>
              </a:rPr>
              <a:t>no iterative communication</a:t>
            </a:r>
            <a:r>
              <a:rPr lang="en-US" altLang="zh-CN" sz="2400" dirty="0">
                <a:solidFill>
                  <a:srgbClr val="7F0000"/>
                </a:solidFill>
              </a:rPr>
              <a:t> across collaborating sites</a:t>
            </a:r>
            <a:endParaRPr lang="en-US" sz="2400" dirty="0">
              <a:solidFill>
                <a:srgbClr val="7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033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8B7A7C-6A20-994A-8BF8-FFECFEEB0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eaLnBrk="1" hangingPunct="1">
              <a:lnSpc>
                <a:spcPct val="90000"/>
              </a:lnSpc>
            </a:pPr>
            <a:r>
              <a:rPr lang="en-US" altLang="zh-CN" sz="4000" dirty="0">
                <a:solidFill>
                  <a:srgbClr val="FFFFFF"/>
                </a:solidFill>
                <a:latin typeface="+mj-lt"/>
                <a:cs typeface="+mj-cs"/>
              </a:rPr>
              <a:t>Inspiration: </a:t>
            </a:r>
            <a:r>
              <a:rPr lang="en-US" altLang="zh-CN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 interesting observation – unique 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architecture of DRN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37E59C3-04C9-F24D-947A-D3801B4946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4672" y="2827419"/>
            <a:ext cx="5484810" cy="32276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4288"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An investigator at a hospital do have access to the patient-level data of that hospital</a:t>
            </a:r>
          </a:p>
          <a:p>
            <a:pPr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Collaborating hospitals can share </a:t>
            </a:r>
            <a:r>
              <a:rPr lang="en-US" altLang="zh-CN" sz="1900" dirty="0">
                <a:solidFill>
                  <a:srgbClr val="000000"/>
                </a:solidFill>
              </a:rPr>
              <a:t>aggregated data</a:t>
            </a:r>
          </a:p>
          <a:p>
            <a:pPr marL="14288"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zh-CN" sz="1900" dirty="0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D343EC-0FD6-F549-9DE2-F74FB7CE5125}"/>
              </a:ext>
            </a:extLst>
          </p:cNvPr>
          <p:cNvGrpSpPr/>
          <p:nvPr/>
        </p:nvGrpSpPr>
        <p:grpSpPr>
          <a:xfrm>
            <a:off x="6570993" y="2639770"/>
            <a:ext cx="4816335" cy="4138782"/>
            <a:chOff x="5935787" y="888029"/>
            <a:chExt cx="5636268" cy="48181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75D073A-D5FF-C143-8D81-7B49D2765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787" y="888029"/>
              <a:ext cx="5636268" cy="48181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9EF47D-848C-9745-83A8-3CB75E419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4042" y="1509769"/>
              <a:ext cx="580165" cy="580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8531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481D2F-AB60-C247-AAD5-73FFD3EF776B}"/>
              </a:ext>
            </a:extLst>
          </p:cNvPr>
          <p:cNvSpPr/>
          <p:nvPr/>
        </p:nvSpPr>
        <p:spPr bwMode="auto">
          <a:xfrm>
            <a:off x="293676" y="320374"/>
            <a:ext cx="3931252" cy="136826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FC550C87-A484-A643-A245-D02060B59B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" b="2"/>
          <a:stretch/>
        </p:blipFill>
        <p:spPr>
          <a:xfrm>
            <a:off x="1939526" y="513107"/>
            <a:ext cx="8439248" cy="454111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778ED59-327C-3743-8319-0BEA5EE27A3B}"/>
              </a:ext>
            </a:extLst>
          </p:cNvPr>
          <p:cNvSpPr txBox="1">
            <a:spLocks/>
          </p:cNvSpPr>
          <p:nvPr/>
        </p:nvSpPr>
        <p:spPr bwMode="auto">
          <a:xfrm>
            <a:off x="2054352" y="5054226"/>
            <a:ext cx="8083296" cy="94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2pPr>
            <a:lvl3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3pPr>
            <a:lvl4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4pPr>
            <a:lvl5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5pPr>
            <a:lvl6pPr marL="4572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6pPr>
            <a:lvl7pPr marL="9144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7pPr>
            <a:lvl8pPr marL="13716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8pPr>
            <a:lvl9pPr marL="18288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en-US" sz="3600" dirty="0">
                <a:latin typeface="+mj-lt"/>
                <a:cs typeface="+mj-cs"/>
              </a:rPr>
              <a:t>Our Research Areas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1FE3B0-1D93-CA47-809E-7D600DCF2238}"/>
              </a:ext>
            </a:extLst>
          </p:cNvPr>
          <p:cNvSpPr/>
          <p:nvPr/>
        </p:nvSpPr>
        <p:spPr bwMode="auto">
          <a:xfrm>
            <a:off x="1813226" y="466099"/>
            <a:ext cx="5708882" cy="2230380"/>
          </a:xfrm>
          <a:prstGeom prst="rect">
            <a:avLst/>
          </a:prstGeom>
          <a:solidFill>
            <a:schemeClr val="bg1">
              <a:alpha val="8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41092D-7E92-994F-848D-DFD530EE50E4}"/>
              </a:ext>
            </a:extLst>
          </p:cNvPr>
          <p:cNvSpPr/>
          <p:nvPr/>
        </p:nvSpPr>
        <p:spPr bwMode="auto">
          <a:xfrm>
            <a:off x="1813226" y="2696479"/>
            <a:ext cx="2878914" cy="2230380"/>
          </a:xfrm>
          <a:prstGeom prst="rect">
            <a:avLst/>
          </a:prstGeom>
          <a:solidFill>
            <a:schemeClr val="bg1">
              <a:alpha val="8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87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37E59C3-04C9-F24D-947A-D3801B4946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30334" y="1803680"/>
            <a:ext cx="10034548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4288" indent="0" algn="ctr" defTabSz="914400" eaLnBrk="1" hangingPunct="1">
              <a:lnSpc>
                <a:spcPct val="150000"/>
              </a:lnSpc>
              <a:buNone/>
            </a:pPr>
            <a:r>
              <a:rPr lang="en-US" altLang="zh-CN" sz="2500" b="1" dirty="0">
                <a:latin typeface="Arial" panose="020B0604020202020204" pitchFamily="34" charset="0"/>
                <a:cs typeface="Arial" panose="020B0604020202020204" pitchFamily="34" charset="0"/>
              </a:rPr>
              <a:t>Can we use local hospital’s </a:t>
            </a:r>
            <a:r>
              <a:rPr lang="en-US" altLang="zh-CN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patient-level data </a:t>
            </a:r>
            <a:r>
              <a:rPr lang="en-US" altLang="zh-CN" sz="2500" b="1" dirty="0">
                <a:latin typeface="Arial" panose="020B0604020202020204" pitchFamily="34" charset="0"/>
                <a:cs typeface="Arial" panose="020B0604020202020204" pitchFamily="34" charset="0"/>
              </a:rPr>
              <a:t>and collaborating hospitals’ </a:t>
            </a:r>
            <a:r>
              <a:rPr lang="en-US" altLang="zh-CN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aggregated data</a:t>
            </a:r>
            <a:r>
              <a:rPr lang="en-US" altLang="zh-CN" sz="2500" b="1" dirty="0">
                <a:latin typeface="Arial" panose="020B0604020202020204" pitchFamily="34" charset="0"/>
                <a:cs typeface="Arial" panose="020B0604020202020204" pitchFamily="34" charset="0"/>
              </a:rPr>
              <a:t> to do multi-site data analysis</a:t>
            </a:r>
            <a:r>
              <a:rPr lang="en-US" altLang="zh-CN" sz="25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5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C5FCF1-D4F4-7F46-B0A0-64CBC5874D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29" y="279599"/>
            <a:ext cx="1843159" cy="214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41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person, indoor, posing, suit&#10;&#10;Description automatically generated">
            <a:extLst>
              <a:ext uri="{FF2B5EF4-FFF2-40B4-BE49-F238E27FC236}">
                <a16:creationId xmlns:a16="http://schemas.microsoft.com/office/drawing/2014/main" id="{C99DE879-EC3E-0042-A2EA-4DCB9B529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2895600"/>
            <a:ext cx="3162300" cy="3124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3B3BF7-A5C7-BC48-A2EA-EF5AD5CB8BE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00" y="2895600"/>
            <a:ext cx="6667500" cy="31242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965C4B9-D8D9-C948-A568-D616E8850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eaLnBrk="1" hangingPunct="1">
              <a:lnSpc>
                <a:spcPct val="90000"/>
              </a:lnSpc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ODAL</a:t>
            </a:r>
            <a:r>
              <a:rPr lang="en-US" altLang="zh-CN" sz="40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altLang="zh-CN" sz="4000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altLang="zh-CN" sz="2200" b="1" dirty="0">
                <a:solidFill>
                  <a:srgbClr val="FFFFFF"/>
                </a:solidFill>
                <a:latin typeface="+mj-lt"/>
                <a:cs typeface="+mj-cs"/>
              </a:rPr>
              <a:t>O</a:t>
            </a:r>
            <a:r>
              <a:rPr lang="en-US" altLang="zh-CN" sz="2200" dirty="0">
                <a:solidFill>
                  <a:srgbClr val="FFFFFF"/>
                </a:solidFill>
                <a:latin typeface="+mj-lt"/>
                <a:cs typeface="+mj-cs"/>
              </a:rPr>
              <a:t>ne-shot </a:t>
            </a:r>
            <a:r>
              <a:rPr lang="en-US" altLang="zh-CN" sz="2200" b="1" dirty="0">
                <a:solidFill>
                  <a:srgbClr val="FFFFFF"/>
                </a:solidFill>
                <a:latin typeface="+mj-lt"/>
                <a:cs typeface="+mj-cs"/>
              </a:rPr>
              <a:t>D</a:t>
            </a:r>
            <a:r>
              <a:rPr lang="en-US" altLang="zh-CN" sz="2200" dirty="0">
                <a:solidFill>
                  <a:srgbClr val="FFFFFF"/>
                </a:solidFill>
                <a:latin typeface="+mj-lt"/>
                <a:cs typeface="+mj-cs"/>
              </a:rPr>
              <a:t>istributed </a:t>
            </a:r>
            <a:r>
              <a:rPr lang="en-US" altLang="zh-CN" sz="2200" b="1" dirty="0">
                <a:solidFill>
                  <a:srgbClr val="FFFFFF"/>
                </a:solidFill>
                <a:latin typeface="+mj-lt"/>
                <a:cs typeface="+mj-cs"/>
              </a:rPr>
              <a:t>A</a:t>
            </a:r>
            <a:r>
              <a:rPr lang="en-US" altLang="zh-CN" sz="2200" dirty="0">
                <a:solidFill>
                  <a:srgbClr val="FFFFFF"/>
                </a:solidFill>
                <a:latin typeface="+mj-lt"/>
                <a:cs typeface="+mj-cs"/>
              </a:rPr>
              <a:t>lgorithm for </a:t>
            </a:r>
            <a:r>
              <a:rPr lang="en-US" altLang="zh-CN" sz="2200" b="1" dirty="0">
                <a:solidFill>
                  <a:srgbClr val="FFFFFF"/>
                </a:solidFill>
                <a:latin typeface="+mj-lt"/>
                <a:cs typeface="+mj-cs"/>
              </a:rPr>
              <a:t>L</a:t>
            </a:r>
            <a:r>
              <a:rPr lang="en-US" altLang="zh-CN" sz="2200" dirty="0">
                <a:solidFill>
                  <a:srgbClr val="FFFFFF"/>
                </a:solidFill>
                <a:latin typeface="+mj-lt"/>
                <a:cs typeface="+mj-cs"/>
              </a:rPr>
              <a:t>ogistic Regression</a:t>
            </a:r>
            <a:endParaRPr lang="en-US" sz="2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7825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95C8A678-16B8-CF40-9F94-A21DD68FFC4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48336" y="2762212"/>
                <a:ext cx="11071946" cy="51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97648" rIns="0" bIns="97648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242888" indent="-242888" algn="l" defTabSz="901700" rtl="0" eaLnBrk="0" fontAlgn="base" hangingPunct="0">
                  <a:spcBef>
                    <a:spcPts val="400"/>
                  </a:spcBef>
                  <a:spcAft>
                    <a:spcPts val="200"/>
                  </a:spcAft>
                  <a:buClr>
                    <a:schemeClr val="tx2"/>
                  </a:buClr>
                  <a:buSzPct val="120000"/>
                  <a:buFont typeface="Lucida Grande" panose="020B0600040502020204" pitchFamily="34" charset="0"/>
                  <a:buChar char="‣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60400" indent="-303213" algn="l" defTabSz="901700" rtl="0" eaLnBrk="0" fontAlgn="base" hangingPunct="0">
                  <a:spcBef>
                    <a:spcPts val="200"/>
                  </a:spcBef>
                  <a:spcAft>
                    <a:spcPts val="200"/>
                  </a:spcAft>
                  <a:buClr>
                    <a:schemeClr val="tx1"/>
                  </a:buClr>
                  <a:buSzPct val="110000"/>
                  <a:buFont typeface="Arial" panose="020B0604020202020204" pitchFamily="34" charset="0"/>
                  <a:buChar char="•"/>
                  <a:defRPr kern="120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077913" indent="-303213" algn="l" defTabSz="901700" rtl="0" eaLnBrk="0" fontAlgn="base" hangingPunct="0">
                  <a:spcBef>
                    <a:spcPts val="200"/>
                  </a:spcBef>
                  <a:spcAft>
                    <a:spcPts val="2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1600" b="0" kern="120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438275" indent="-246063" algn="l" defTabSz="901700" rtl="0" eaLnBrk="0" fontAlgn="base" hangingPunct="0"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795463" indent="-242888" algn="l" defTabSz="901700" rtl="0" eaLnBrk="0" fontAlgn="base" hangingPunct="0"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Franklin Gothic Book" panose="020B0503020102020204" pitchFamily="34" charset="0"/>
                  <a:buChar char="–"/>
                  <a:defRPr sz="1600" kern="120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For some given initial value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dirty="0"/>
                  <a:t>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consider Taylor expansion for the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local likelihood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95C8A678-16B8-CF40-9F94-A21DD68FF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8336" y="2762212"/>
                <a:ext cx="11071946" cy="511969"/>
              </a:xfrm>
              <a:prstGeom prst="rect">
                <a:avLst/>
              </a:prstGeom>
              <a:blipFill>
                <a:blip r:embed="rId3"/>
                <a:stretch>
                  <a:fillRect l="-1720" t="-4878" b="-1707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0746E9A-E852-624A-BAD7-95CED6F11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surrogate likelihood (SL) approach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27C616-8C49-2E4A-9AEE-7203246A71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5368" y="1175211"/>
                <a:ext cx="11071946" cy="511969"/>
              </a:xfrm>
            </p:spPr>
            <p:txBody>
              <a:bodyPr/>
              <a:lstStyle/>
              <a:p>
                <a:r>
                  <a:rPr lang="en-US" dirty="0"/>
                  <a:t>For some given initial value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dirty="0"/>
                  <a:t>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consider Taylor expansion for the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multi-site likelihood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27C616-8C49-2E4A-9AEE-7203246A71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5368" y="1175211"/>
                <a:ext cx="11071946" cy="511969"/>
              </a:xfrm>
              <a:blipFill>
                <a:blip r:embed="rId4"/>
                <a:stretch>
                  <a:fillRect l="-1722" t="-7317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CA20F8D-02C4-3247-8E24-0CF5ACB6A54B}"/>
                  </a:ext>
                </a:extLst>
              </p:cNvPr>
              <p:cNvSpPr/>
              <p:nvPr/>
            </p:nvSpPr>
            <p:spPr>
              <a:xfrm>
                <a:off x="2664652" y="1778819"/>
                <a:ext cx="6953378" cy="12393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:endParaRPr lang="en-US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CA20F8D-02C4-3247-8E24-0CF5ACB6A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652" y="1778819"/>
                <a:ext cx="6953378" cy="1239378"/>
              </a:xfrm>
              <a:prstGeom prst="rect">
                <a:avLst/>
              </a:prstGeom>
              <a:blipFill>
                <a:blip r:embed="rId6"/>
                <a:stretch>
                  <a:fillRect t="-78571" b="-93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6F01585-3E47-4D40-B251-BA6344559C0B}"/>
                  </a:ext>
                </a:extLst>
              </p:cNvPr>
              <p:cNvSpPr/>
              <p:nvPr/>
            </p:nvSpPr>
            <p:spPr>
              <a:xfrm>
                <a:off x="2725755" y="3242612"/>
                <a:ext cx="7721537" cy="12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:endParaRPr lang="en-US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6F01585-3E47-4D40-B251-BA6344559C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755" y="3242612"/>
                <a:ext cx="7721537" cy="1239378"/>
              </a:xfrm>
              <a:prstGeom prst="rect">
                <a:avLst/>
              </a:prstGeom>
              <a:blipFill>
                <a:blip r:embed="rId7"/>
                <a:stretch>
                  <a:fillRect t="-78571" b="-93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41322FB-C76E-7D47-8D16-F9A2FBB0FC5E}"/>
              </a:ext>
            </a:extLst>
          </p:cNvPr>
          <p:cNvSpPr/>
          <p:nvPr/>
        </p:nvSpPr>
        <p:spPr bwMode="auto">
          <a:xfrm>
            <a:off x="6624024" y="1826064"/>
            <a:ext cx="2686953" cy="882339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129C069-10F4-B846-A68A-4BFA1967E8BD}"/>
                  </a:ext>
                </a:extLst>
              </p:cNvPr>
              <p:cNvSpPr/>
              <p:nvPr/>
            </p:nvSpPr>
            <p:spPr>
              <a:xfrm>
                <a:off x="3154032" y="4668070"/>
                <a:ext cx="9202079" cy="7475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zh-CN" altLang="en-US" sz="2000" i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000" i="1" dirty="0">
                    <a:solidFill>
                      <a:schemeClr val="tx1"/>
                    </a:solidFill>
                  </a:rPr>
                  <a:t>=</a:t>
                </a:r>
                <a:r>
                  <a:rPr lang="zh-CN" altLang="en-US" sz="2000" i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+{</m:t>
                    </m:r>
                    <m:r>
                      <a:rPr lang="en-US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</m:d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</m:d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2000" dirty="0"/>
              </a:p>
              <a:p>
                <a:endParaRPr lang="en-US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129C069-10F4-B846-A68A-4BFA1967E8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032" y="4668070"/>
                <a:ext cx="9202079" cy="747512"/>
              </a:xfrm>
              <a:prstGeom prst="rect">
                <a:avLst/>
              </a:prstGeom>
              <a:blipFill>
                <a:blip r:embed="rId8"/>
                <a:stretch>
                  <a:fillRect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398DFB82-6C10-5D42-8418-889ACFA0F325}"/>
              </a:ext>
            </a:extLst>
          </p:cNvPr>
          <p:cNvSpPr txBox="1"/>
          <p:nvPr/>
        </p:nvSpPr>
        <p:spPr bwMode="auto">
          <a:xfrm>
            <a:off x="548336" y="4734049"/>
            <a:ext cx="254866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Surrogate likelihood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5C08C54-E876-8E4D-B20C-35742C524722}"/>
              </a:ext>
            </a:extLst>
          </p:cNvPr>
          <p:cNvSpPr/>
          <p:nvPr/>
        </p:nvSpPr>
        <p:spPr bwMode="auto">
          <a:xfrm>
            <a:off x="7193516" y="3263122"/>
            <a:ext cx="2737663" cy="944124"/>
          </a:xfrm>
          <a:prstGeom prst="roundRect">
            <a:avLst/>
          </a:prstGeom>
          <a:noFill/>
          <a:ln w="381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Up-Down Arrow 14">
            <a:extLst>
              <a:ext uri="{FF2B5EF4-FFF2-40B4-BE49-F238E27FC236}">
                <a16:creationId xmlns:a16="http://schemas.microsoft.com/office/drawing/2014/main" id="{418F6B83-2A00-9847-B278-CB5B889D553A}"/>
              </a:ext>
            </a:extLst>
          </p:cNvPr>
          <p:cNvSpPr/>
          <p:nvPr/>
        </p:nvSpPr>
        <p:spPr bwMode="auto">
          <a:xfrm>
            <a:off x="8522592" y="2795007"/>
            <a:ext cx="118199" cy="409270"/>
          </a:xfrm>
          <a:prstGeom prst="upDownArrow">
            <a:avLst/>
          </a:prstGeom>
          <a:solidFill>
            <a:schemeClr val="bg1">
              <a:lumMod val="75000"/>
              <a:alpha val="38000"/>
            </a:schemeClr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40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-Turn Arrow 3">
            <a:extLst>
              <a:ext uri="{FF2B5EF4-FFF2-40B4-BE49-F238E27FC236}">
                <a16:creationId xmlns:a16="http://schemas.microsoft.com/office/drawing/2014/main" id="{1F0E0E46-FDEC-3943-86DC-68FA1F27EA8D}"/>
              </a:ext>
            </a:extLst>
          </p:cNvPr>
          <p:cNvSpPr/>
          <p:nvPr/>
        </p:nvSpPr>
        <p:spPr>
          <a:xfrm>
            <a:off x="2872524" y="1709319"/>
            <a:ext cx="6586835" cy="534190"/>
          </a:xfrm>
          <a:prstGeom prst="utur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U-Turn Arrow 4">
            <a:extLst>
              <a:ext uri="{FF2B5EF4-FFF2-40B4-BE49-F238E27FC236}">
                <a16:creationId xmlns:a16="http://schemas.microsoft.com/office/drawing/2014/main" id="{A3F2503A-F74C-F14A-A09D-6625667A341E}"/>
              </a:ext>
            </a:extLst>
          </p:cNvPr>
          <p:cNvSpPr/>
          <p:nvPr/>
        </p:nvSpPr>
        <p:spPr>
          <a:xfrm>
            <a:off x="2872524" y="1709319"/>
            <a:ext cx="4862113" cy="534190"/>
          </a:xfrm>
          <a:prstGeom prst="utur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U-Turn Arrow 5">
            <a:extLst>
              <a:ext uri="{FF2B5EF4-FFF2-40B4-BE49-F238E27FC236}">
                <a16:creationId xmlns:a16="http://schemas.microsoft.com/office/drawing/2014/main" id="{3138A2AB-2C44-2742-B0BB-554D60D0BEB7}"/>
              </a:ext>
            </a:extLst>
          </p:cNvPr>
          <p:cNvSpPr/>
          <p:nvPr/>
        </p:nvSpPr>
        <p:spPr>
          <a:xfrm>
            <a:off x="2872524" y="1709319"/>
            <a:ext cx="2890206" cy="534190"/>
          </a:xfrm>
          <a:prstGeom prst="utur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AD57CD-A4A8-0B4D-B2F1-9339FE530726}"/>
                  </a:ext>
                </a:extLst>
              </p:cNvPr>
              <p:cNvSpPr txBox="1"/>
              <p:nvPr/>
            </p:nvSpPr>
            <p:spPr>
              <a:xfrm>
                <a:off x="6188644" y="1408869"/>
                <a:ext cx="384016" cy="3754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charset="0"/>
                            </a:rPr>
                            <m:t>𝛽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AD57CD-A4A8-0B4D-B2F1-9339FE530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8644" y="1408869"/>
                <a:ext cx="384016" cy="3754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67236B4F-5127-0441-92D0-56CA267C28FF}"/>
              </a:ext>
            </a:extLst>
          </p:cNvPr>
          <p:cNvSpPr/>
          <p:nvPr/>
        </p:nvSpPr>
        <p:spPr>
          <a:xfrm>
            <a:off x="8265818" y="2185337"/>
            <a:ext cx="662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mr-I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3F5BAE-43DA-D443-9AFE-4E49CC6B53F7}"/>
                  </a:ext>
                </a:extLst>
              </p:cNvPr>
              <p:cNvSpPr txBox="1"/>
              <p:nvPr/>
            </p:nvSpPr>
            <p:spPr>
              <a:xfrm>
                <a:off x="5367014" y="3335811"/>
                <a:ext cx="805157" cy="335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𝛻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3F5BAE-43DA-D443-9AFE-4E49CC6B5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014" y="3335811"/>
                <a:ext cx="805157" cy="335476"/>
              </a:xfrm>
              <a:prstGeom prst="rect">
                <a:avLst/>
              </a:prstGeom>
              <a:blipFill>
                <a:blip r:embed="rId6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719D0C-A5CE-8A4B-9F3A-D00A5B526A9E}"/>
                  </a:ext>
                </a:extLst>
              </p:cNvPr>
              <p:cNvSpPr txBox="1"/>
              <p:nvPr/>
            </p:nvSpPr>
            <p:spPr>
              <a:xfrm>
                <a:off x="7182298" y="3335811"/>
                <a:ext cx="814775" cy="335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charset="0"/>
                        </a:rPr>
                        <m:t>𝛻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𝛽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719D0C-A5CE-8A4B-9F3A-D00A5B526A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2298" y="3335811"/>
                <a:ext cx="814775" cy="335476"/>
              </a:xfrm>
              <a:prstGeom prst="rect">
                <a:avLst/>
              </a:prstGeom>
              <a:blipFill>
                <a:blip r:embed="rId7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B10E34-C594-FF41-A383-D1B4CAC5571A}"/>
                  </a:ext>
                </a:extLst>
              </p:cNvPr>
              <p:cNvSpPr txBox="1"/>
              <p:nvPr/>
            </p:nvSpPr>
            <p:spPr>
              <a:xfrm>
                <a:off x="8942402" y="3335811"/>
                <a:ext cx="828367" cy="335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charset="0"/>
                        </a:rPr>
                        <m:t>𝛻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𝐾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𝛽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B10E34-C594-FF41-A383-D1B4CAC55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402" y="3335811"/>
                <a:ext cx="828367" cy="335476"/>
              </a:xfrm>
              <a:prstGeom prst="rect">
                <a:avLst/>
              </a:prstGeom>
              <a:blipFill>
                <a:blip r:embed="rId8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U-Turn Arrow 11">
            <a:extLst>
              <a:ext uri="{FF2B5EF4-FFF2-40B4-BE49-F238E27FC236}">
                <a16:creationId xmlns:a16="http://schemas.microsoft.com/office/drawing/2014/main" id="{00716FF1-D53E-2A49-BE44-F0A74B7F7F59}"/>
              </a:ext>
            </a:extLst>
          </p:cNvPr>
          <p:cNvSpPr/>
          <p:nvPr/>
        </p:nvSpPr>
        <p:spPr>
          <a:xfrm flipH="1" flipV="1">
            <a:off x="3134285" y="3731903"/>
            <a:ext cx="2770169" cy="542371"/>
          </a:xfrm>
          <a:prstGeom prst="utur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U-Turn Arrow 12">
            <a:extLst>
              <a:ext uri="{FF2B5EF4-FFF2-40B4-BE49-F238E27FC236}">
                <a16:creationId xmlns:a16="http://schemas.microsoft.com/office/drawing/2014/main" id="{0628AAF9-BE19-F94D-902F-7159D5827DB0}"/>
              </a:ext>
            </a:extLst>
          </p:cNvPr>
          <p:cNvSpPr/>
          <p:nvPr/>
        </p:nvSpPr>
        <p:spPr>
          <a:xfrm flipH="1" flipV="1">
            <a:off x="3134283" y="3746761"/>
            <a:ext cx="4600353" cy="542371"/>
          </a:xfrm>
          <a:prstGeom prst="utur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U-Turn Arrow 13">
            <a:extLst>
              <a:ext uri="{FF2B5EF4-FFF2-40B4-BE49-F238E27FC236}">
                <a16:creationId xmlns:a16="http://schemas.microsoft.com/office/drawing/2014/main" id="{5E9C7E47-50A7-3742-B40F-7E37BF3B6EA5}"/>
              </a:ext>
            </a:extLst>
          </p:cNvPr>
          <p:cNvSpPr/>
          <p:nvPr/>
        </p:nvSpPr>
        <p:spPr>
          <a:xfrm flipH="1" flipV="1">
            <a:off x="3134284" y="3746607"/>
            <a:ext cx="6325075" cy="542371"/>
          </a:xfrm>
          <a:prstGeom prst="utur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U-Turn Arrow 14">
            <a:extLst>
              <a:ext uri="{FF2B5EF4-FFF2-40B4-BE49-F238E27FC236}">
                <a16:creationId xmlns:a16="http://schemas.microsoft.com/office/drawing/2014/main" id="{B6720C57-48B4-9B41-A5DA-053976F2582D}"/>
              </a:ext>
            </a:extLst>
          </p:cNvPr>
          <p:cNvSpPr/>
          <p:nvPr/>
        </p:nvSpPr>
        <p:spPr>
          <a:xfrm>
            <a:off x="2872524" y="1269470"/>
            <a:ext cx="1027040" cy="915867"/>
          </a:xfrm>
          <a:prstGeom prst="uturnArrow">
            <a:avLst>
              <a:gd name="adj1" fmla="val 11538"/>
              <a:gd name="adj2" fmla="val 25000"/>
              <a:gd name="adj3" fmla="val 25000"/>
              <a:gd name="adj4" fmla="val 43750"/>
              <a:gd name="adj5" fmla="val 75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6E9F65-C13E-8C48-98F8-EF02AAB66BFF}"/>
              </a:ext>
            </a:extLst>
          </p:cNvPr>
          <p:cNvSpPr txBox="1"/>
          <p:nvPr/>
        </p:nvSpPr>
        <p:spPr>
          <a:xfrm>
            <a:off x="2014211" y="939721"/>
            <a:ext cx="2686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1a) Obtain a local initial value</a:t>
            </a:r>
            <a:endParaRPr lang="en-US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301D8F3-B23F-334E-A2B4-40BCEBBAC3F0}"/>
                  </a:ext>
                </a:extLst>
              </p:cNvPr>
              <p:cNvSpPr/>
              <p:nvPr/>
            </p:nvSpPr>
            <p:spPr>
              <a:xfrm>
                <a:off x="3094239" y="1384617"/>
                <a:ext cx="384016" cy="3754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charset="0"/>
                            </a:rPr>
                            <m:t>𝛽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301D8F3-B23F-334E-A2B4-40BCEBBAC3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239" y="1384617"/>
                <a:ext cx="384016" cy="3754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1E346C16-751B-EC46-AE60-47FD14BBB664}"/>
              </a:ext>
            </a:extLst>
          </p:cNvPr>
          <p:cNvSpPr txBox="1"/>
          <p:nvPr/>
        </p:nvSpPr>
        <p:spPr>
          <a:xfrm>
            <a:off x="5181289" y="939720"/>
            <a:ext cx="4881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1b) Broadcast the initial value to the collaborating sites</a:t>
            </a:r>
            <a:endParaRPr lang="en-US" sz="1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E162CA-AC96-7044-A242-BF791F842930}"/>
              </a:ext>
            </a:extLst>
          </p:cNvPr>
          <p:cNvSpPr txBox="1"/>
          <p:nvPr/>
        </p:nvSpPr>
        <p:spPr>
          <a:xfrm>
            <a:off x="4957396" y="4241754"/>
            <a:ext cx="5043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7F0000"/>
                </a:solidFill>
              </a:rPr>
              <a:t>2) Run a program, and send the aggregated data to Site 1</a:t>
            </a:r>
            <a:endParaRPr lang="en-US" sz="1400" b="1" dirty="0">
              <a:solidFill>
                <a:srgbClr val="7F0000"/>
              </a:solidFill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67920F58-6B00-AB47-9EDA-0ACBFCCF3F25}"/>
              </a:ext>
            </a:extLst>
          </p:cNvPr>
          <p:cNvSpPr/>
          <p:nvPr/>
        </p:nvSpPr>
        <p:spPr>
          <a:xfrm>
            <a:off x="3144861" y="4303682"/>
            <a:ext cx="282772" cy="64393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EE51D98-AF7F-FF4C-A759-C19D424746C6}"/>
                  </a:ext>
                </a:extLst>
              </p:cNvPr>
              <p:cNvSpPr/>
              <p:nvPr/>
            </p:nvSpPr>
            <p:spPr>
              <a:xfrm>
                <a:off x="2872524" y="4947618"/>
                <a:ext cx="662553" cy="3116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𝐿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EE51D98-AF7F-FF4C-A759-C19D42474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2524" y="4947618"/>
                <a:ext cx="662553" cy="311688"/>
              </a:xfrm>
              <a:prstGeom prst="rect">
                <a:avLst/>
              </a:prstGeom>
              <a:blipFill>
                <a:blip r:embed="rId10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94E31B11-93DB-5A4B-82E2-7CEF574571BB}"/>
              </a:ext>
            </a:extLst>
          </p:cNvPr>
          <p:cNvSpPr txBox="1"/>
          <p:nvPr/>
        </p:nvSpPr>
        <p:spPr>
          <a:xfrm>
            <a:off x="3550025" y="4931035"/>
            <a:ext cx="3711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3) Construct surrogate likelihood at site 1</a:t>
            </a:r>
            <a:endParaRPr lang="en-US" sz="1400" b="1" dirty="0"/>
          </a:p>
        </p:txBody>
      </p:sp>
      <p:sp>
        <p:nvSpPr>
          <p:cNvPr id="24" name="Bent Arrow 23">
            <a:extLst>
              <a:ext uri="{FF2B5EF4-FFF2-40B4-BE49-F238E27FC236}">
                <a16:creationId xmlns:a16="http://schemas.microsoft.com/office/drawing/2014/main" id="{3D50F082-8B74-3B48-BBCB-E4ADBCA486ED}"/>
              </a:ext>
            </a:extLst>
          </p:cNvPr>
          <p:cNvSpPr/>
          <p:nvPr/>
        </p:nvSpPr>
        <p:spPr>
          <a:xfrm flipV="1">
            <a:off x="3239849" y="5345477"/>
            <a:ext cx="2892573" cy="521254"/>
          </a:xfrm>
          <a:prstGeom prst="bentArrow">
            <a:avLst>
              <a:gd name="adj1" fmla="val 25000"/>
              <a:gd name="adj2" fmla="val 21055"/>
              <a:gd name="adj3" fmla="val 25000"/>
              <a:gd name="adj4" fmla="val 4375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63171D-6646-8143-9298-292A4DDEB1D6}"/>
                  </a:ext>
                </a:extLst>
              </p:cNvPr>
              <p:cNvSpPr/>
              <p:nvPr/>
            </p:nvSpPr>
            <p:spPr>
              <a:xfrm>
                <a:off x="6132422" y="5539262"/>
                <a:ext cx="442172" cy="3189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7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b="1" i="1" smtClean="0">
                                  <a:solidFill>
                                    <a:srgbClr val="7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rgbClr val="7F0000"/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</m:acc>
                        </m:e>
                        <m:sup>
                          <m:r>
                            <a:rPr lang="en-US" b="1" i="1" smtClean="0">
                              <a:solidFill>
                                <a:srgbClr val="7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rgbClr val="7F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63171D-6646-8143-9298-292A4DDEB1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2422" y="5539262"/>
                <a:ext cx="442172" cy="318933"/>
              </a:xfrm>
              <a:prstGeom prst="rect">
                <a:avLst/>
              </a:prstGeom>
              <a:blipFill>
                <a:blip r:embed="rId11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B0D1D550-C96B-D941-8B87-129458224FCC}"/>
              </a:ext>
            </a:extLst>
          </p:cNvPr>
          <p:cNvSpPr txBox="1"/>
          <p:nvPr/>
        </p:nvSpPr>
        <p:spPr>
          <a:xfrm>
            <a:off x="3574872" y="5425356"/>
            <a:ext cx="2468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4) Obtain the final estimate</a:t>
            </a:r>
            <a:endParaRPr lang="en-US" sz="140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DC93A2-222C-DE43-8453-71B25CD08643}"/>
              </a:ext>
            </a:extLst>
          </p:cNvPr>
          <p:cNvSpPr/>
          <p:nvPr/>
        </p:nvSpPr>
        <p:spPr>
          <a:xfrm>
            <a:off x="8265818" y="2185337"/>
            <a:ext cx="662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mr-I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550E5BD-3D0F-C84B-83E5-9F2A3C7BA4A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50" y="2229281"/>
            <a:ext cx="1004066" cy="977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D691BE-0994-3043-BB43-6BEAC566C0B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726" y="2152198"/>
            <a:ext cx="1026391" cy="9991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9158E1-4FDB-2C4E-A3CD-9A887D2C78D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574" y="2028777"/>
            <a:ext cx="1153172" cy="11226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4854579-CB49-AA47-BCE2-8B9CB1891BF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844" y="2193433"/>
            <a:ext cx="1007761" cy="9810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25A8E21-A76F-924D-BD6B-475FB4F6DDDB}"/>
              </a:ext>
            </a:extLst>
          </p:cNvPr>
          <p:cNvSpPr txBox="1"/>
          <p:nvPr/>
        </p:nvSpPr>
        <p:spPr>
          <a:xfrm>
            <a:off x="2102042" y="3195772"/>
            <a:ext cx="2095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Site 1 (lead site)</a:t>
            </a:r>
            <a:r>
              <a:rPr lang="zh-CN" altLang="en-US" b="1" dirty="0"/>
              <a:t> </a:t>
            </a:r>
            <a:r>
              <a:rPr lang="en-US" altLang="zh-CN" b="1" dirty="0"/>
              <a:t>h</a:t>
            </a:r>
            <a:r>
              <a:rPr lang="en-US" sz="1400" b="1" dirty="0"/>
              <a:t>as patient-leve</a:t>
            </a:r>
            <a:r>
              <a:rPr lang="en-US" b="1" dirty="0"/>
              <a:t>l data</a:t>
            </a:r>
            <a:endParaRPr lang="en-US" sz="14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033657-E8C4-3741-A0D1-DD81C50B7D2A}"/>
              </a:ext>
            </a:extLst>
          </p:cNvPr>
          <p:cNvSpPr txBox="1"/>
          <p:nvPr/>
        </p:nvSpPr>
        <p:spPr>
          <a:xfrm>
            <a:off x="5358693" y="3118404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Site 2</a:t>
            </a:r>
            <a:endParaRPr lang="en-US" sz="14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B6024E-AAFD-4A4D-839B-2636EEC0DE22}"/>
              </a:ext>
            </a:extLst>
          </p:cNvPr>
          <p:cNvSpPr txBox="1"/>
          <p:nvPr/>
        </p:nvSpPr>
        <p:spPr>
          <a:xfrm>
            <a:off x="7286921" y="3090267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Site 3</a:t>
            </a:r>
            <a:endParaRPr lang="en-US" sz="14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B3765E-3895-094E-8C0F-42C1FC252FC3}"/>
              </a:ext>
            </a:extLst>
          </p:cNvPr>
          <p:cNvSpPr txBox="1"/>
          <p:nvPr/>
        </p:nvSpPr>
        <p:spPr>
          <a:xfrm>
            <a:off x="9149426" y="3086683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Site K</a:t>
            </a:r>
            <a:endParaRPr lang="en-US" sz="1400" b="1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FBC56D8E-BA93-7F47-AF37-74B098835D7B}"/>
              </a:ext>
            </a:extLst>
          </p:cNvPr>
          <p:cNvSpPr txBox="1">
            <a:spLocks/>
          </p:cNvSpPr>
          <p:nvPr/>
        </p:nvSpPr>
        <p:spPr bwMode="auto">
          <a:xfrm>
            <a:off x="775805" y="441969"/>
            <a:ext cx="93173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2pPr>
            <a:lvl3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3pPr>
            <a:lvl4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4pPr>
            <a:lvl5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5pPr>
            <a:lvl6pPr marL="4572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6pPr>
            <a:lvl7pPr marL="9144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7pPr>
            <a:lvl8pPr marL="13716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8pPr>
            <a:lvl9pPr marL="18288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ODAL</a:t>
            </a:r>
            <a:r>
              <a:rPr lang="zh-CN" altLang="en-US" dirty="0"/>
              <a:t> </a:t>
            </a:r>
            <a:r>
              <a:rPr lang="en-US" altLang="zh-CN" dirty="0"/>
              <a:t>step-by-step illustration:</a:t>
            </a:r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333C759-4C7B-3B4A-9051-61833C1BBDB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3280" y="2127260"/>
            <a:ext cx="456171" cy="4561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5730FF5-AB59-5945-95A5-881348295669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51" y="2744041"/>
            <a:ext cx="685283" cy="685283"/>
          </a:xfrm>
          <a:prstGeom prst="rect">
            <a:avLst/>
          </a:prstGeom>
        </p:spPr>
      </p:pic>
      <p:pic>
        <p:nvPicPr>
          <p:cNvPr id="41" name="Graphic 40" descr="Lock">
            <a:extLst>
              <a:ext uri="{FF2B5EF4-FFF2-40B4-BE49-F238E27FC236}">
                <a16:creationId xmlns:a16="http://schemas.microsoft.com/office/drawing/2014/main" id="{8BA822B4-63FE-3641-9A0A-A1489A691AA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783339" y="2176719"/>
            <a:ext cx="413361" cy="413361"/>
          </a:xfrm>
          <a:prstGeom prst="rect">
            <a:avLst/>
          </a:prstGeom>
        </p:spPr>
      </p:pic>
      <p:pic>
        <p:nvPicPr>
          <p:cNvPr id="42" name="Graphic 41" descr="Lock">
            <a:extLst>
              <a:ext uri="{FF2B5EF4-FFF2-40B4-BE49-F238E27FC236}">
                <a16:creationId xmlns:a16="http://schemas.microsoft.com/office/drawing/2014/main" id="{6B05346C-CDE4-B44E-9BA2-E386DB631D3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871873" y="2185183"/>
            <a:ext cx="413361" cy="413361"/>
          </a:xfrm>
          <a:prstGeom prst="rect">
            <a:avLst/>
          </a:prstGeom>
        </p:spPr>
      </p:pic>
      <p:pic>
        <p:nvPicPr>
          <p:cNvPr id="43" name="Graphic 42" descr="Lock">
            <a:extLst>
              <a:ext uri="{FF2B5EF4-FFF2-40B4-BE49-F238E27FC236}">
                <a16:creationId xmlns:a16="http://schemas.microsoft.com/office/drawing/2014/main" id="{9F10B467-9930-9842-829A-316A09D01B9F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919686" y="2219907"/>
            <a:ext cx="413361" cy="413361"/>
          </a:xfrm>
          <a:prstGeom prst="rect">
            <a:avLst/>
          </a:prstGeom>
        </p:spPr>
      </p:pic>
      <p:pic>
        <p:nvPicPr>
          <p:cNvPr id="45" name="Graphic 44" descr="Arrow circle">
            <a:extLst>
              <a:ext uri="{FF2B5EF4-FFF2-40B4-BE49-F238E27FC236}">
                <a16:creationId xmlns:a16="http://schemas.microsoft.com/office/drawing/2014/main" id="{375D701F-C568-674B-928B-AD9DBF7FE66F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74234" y="1754081"/>
            <a:ext cx="670226" cy="670226"/>
          </a:xfrm>
          <a:prstGeom prst="rect">
            <a:avLst/>
          </a:prstGeom>
        </p:spPr>
      </p:pic>
      <p:pic>
        <p:nvPicPr>
          <p:cNvPr id="46" name="Graphic 45" descr="Arrow circle">
            <a:extLst>
              <a:ext uri="{FF2B5EF4-FFF2-40B4-BE49-F238E27FC236}">
                <a16:creationId xmlns:a16="http://schemas.microsoft.com/office/drawing/2014/main" id="{9B81B5D3-CA7C-664C-BE53-3DA4D6D68AA8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444022" y="5194169"/>
            <a:ext cx="662552" cy="6625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569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1" grpId="0" animBg="1"/>
      <p:bldP spid="22" grpId="0"/>
      <p:bldP spid="23" grpId="0"/>
      <p:bldP spid="24" grpId="0" animBg="1"/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FBC56D8E-BA93-7F47-AF37-74B098835D7B}"/>
              </a:ext>
            </a:extLst>
          </p:cNvPr>
          <p:cNvSpPr txBox="1">
            <a:spLocks/>
          </p:cNvSpPr>
          <p:nvPr/>
        </p:nvSpPr>
        <p:spPr bwMode="auto">
          <a:xfrm>
            <a:off x="775805" y="441969"/>
            <a:ext cx="93173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2pPr>
            <a:lvl3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3pPr>
            <a:lvl4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4pPr>
            <a:lvl5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5pPr>
            <a:lvl6pPr marL="4572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6pPr>
            <a:lvl7pPr marL="9144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7pPr>
            <a:lvl8pPr marL="13716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8pPr>
            <a:lvl9pPr marL="18288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ODAL</a:t>
            </a:r>
            <a:r>
              <a:rPr lang="zh-CN" altLang="en-US" dirty="0"/>
              <a:t> </a:t>
            </a:r>
            <a:r>
              <a:rPr lang="en-US" altLang="zh-CN" dirty="0"/>
              <a:t>advantages:</a:t>
            </a:r>
            <a:endParaRPr lang="en-US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AA36F5C-B9F0-5A49-8223-87E645D15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200" y="1073426"/>
            <a:ext cx="6335599" cy="495299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954EE92-D087-BC43-84FC-0E01F3BD5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700" y="3028443"/>
            <a:ext cx="995550" cy="1797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781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E27481A-59FD-0D4D-BF2D-70860689A500}"/>
              </a:ext>
            </a:extLst>
          </p:cNvPr>
          <p:cNvSpPr/>
          <p:nvPr/>
        </p:nvSpPr>
        <p:spPr>
          <a:xfrm>
            <a:off x="1018063" y="1631133"/>
            <a:ext cx="2298034" cy="1420362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ODAL</a:t>
            </a:r>
          </a:p>
          <a:p>
            <a:pPr algn="ctr"/>
            <a:r>
              <a:rPr lang="en-US" altLang="zh-CN" sz="1600" b="1" dirty="0"/>
              <a:t>binary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outcome</a:t>
            </a:r>
            <a:endParaRPr lang="en-US" sz="1600" b="1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6FF413A-7A7F-9242-BEC3-9A32EB81128F}"/>
              </a:ext>
            </a:extLst>
          </p:cNvPr>
          <p:cNvSpPr/>
          <p:nvPr/>
        </p:nvSpPr>
        <p:spPr>
          <a:xfrm>
            <a:off x="1018063" y="1473714"/>
            <a:ext cx="2298034" cy="2553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5DD06278-A448-9142-AE89-BA37961D1503}"/>
              </a:ext>
            </a:extLst>
          </p:cNvPr>
          <p:cNvSpPr/>
          <p:nvPr/>
        </p:nvSpPr>
        <p:spPr>
          <a:xfrm rot="8100000">
            <a:off x="1787585" y="3105416"/>
            <a:ext cx="717840" cy="717840"/>
          </a:xfrm>
          <a:prstGeom prst="teardrop">
            <a:avLst>
              <a:gd name="adj" fmla="val 120101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6F8A1E0-E1AA-C74F-AF04-407D7B22D02E}"/>
              </a:ext>
            </a:extLst>
          </p:cNvPr>
          <p:cNvSpPr/>
          <p:nvPr/>
        </p:nvSpPr>
        <p:spPr>
          <a:xfrm>
            <a:off x="1912622" y="3226783"/>
            <a:ext cx="473204" cy="4732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2E95AA-876B-E84D-AF71-440007F5148C}"/>
              </a:ext>
            </a:extLst>
          </p:cNvPr>
          <p:cNvSpPr/>
          <p:nvPr/>
        </p:nvSpPr>
        <p:spPr>
          <a:xfrm>
            <a:off x="3589804" y="3192398"/>
            <a:ext cx="473204" cy="4732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94F0276-5322-3144-81A0-8B0FD4239B8C}"/>
              </a:ext>
            </a:extLst>
          </p:cNvPr>
          <p:cNvSpPr/>
          <p:nvPr/>
        </p:nvSpPr>
        <p:spPr>
          <a:xfrm>
            <a:off x="3668327" y="1734313"/>
            <a:ext cx="2298034" cy="1289326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Next:</a:t>
            </a:r>
          </a:p>
          <a:p>
            <a:pPr algn="ctr"/>
            <a:r>
              <a:rPr lang="en-US" altLang="zh-CN" sz="1600" b="1" dirty="0"/>
              <a:t>time-to-event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outcome</a:t>
            </a:r>
            <a:endParaRPr lang="en-US" sz="1600" b="1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4880155-C133-5B4E-ADA6-E53C56075516}"/>
              </a:ext>
            </a:extLst>
          </p:cNvPr>
          <p:cNvSpPr/>
          <p:nvPr/>
        </p:nvSpPr>
        <p:spPr>
          <a:xfrm>
            <a:off x="3668327" y="1477946"/>
            <a:ext cx="2298034" cy="25539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5E92D04C-76BA-0B43-9374-A47D9D11FE8D}"/>
              </a:ext>
            </a:extLst>
          </p:cNvPr>
          <p:cNvSpPr/>
          <p:nvPr/>
        </p:nvSpPr>
        <p:spPr>
          <a:xfrm rot="8100000">
            <a:off x="4478052" y="3141483"/>
            <a:ext cx="717840" cy="717840"/>
          </a:xfrm>
          <a:prstGeom prst="teardrop">
            <a:avLst>
              <a:gd name="adj" fmla="val 12010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5EA1D55-B622-CC40-B321-C01C057DA9CC}"/>
              </a:ext>
            </a:extLst>
          </p:cNvPr>
          <p:cNvSpPr/>
          <p:nvPr/>
        </p:nvSpPr>
        <p:spPr>
          <a:xfrm>
            <a:off x="4603089" y="3262850"/>
            <a:ext cx="473204" cy="4732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02D14FC-E733-4845-A6F3-60F037C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76872"/>
            <a:ext cx="11074576" cy="430887"/>
          </a:xfrm>
        </p:spPr>
        <p:txBody>
          <a:bodyPr/>
          <a:lstStyle/>
          <a:p>
            <a:r>
              <a:rPr lang="en-US" altLang="zh-CN" sz="2800" b="1" dirty="0"/>
              <a:t>Recap</a:t>
            </a:r>
            <a:endParaRPr lang="en-US" sz="28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C20773-081C-394D-B717-C95FD65B6747}"/>
              </a:ext>
            </a:extLst>
          </p:cNvPr>
          <p:cNvGrpSpPr/>
          <p:nvPr/>
        </p:nvGrpSpPr>
        <p:grpSpPr>
          <a:xfrm>
            <a:off x="779952" y="3719682"/>
            <a:ext cx="11313982" cy="1549925"/>
            <a:chOff x="779952" y="3719682"/>
            <a:chExt cx="11313982" cy="1549925"/>
          </a:xfrm>
        </p:grpSpPr>
        <p:sp>
          <p:nvSpPr>
            <p:cNvPr id="3" name="Right Arrow 2">
              <a:extLst>
                <a:ext uri="{FF2B5EF4-FFF2-40B4-BE49-F238E27FC236}">
                  <a16:creationId xmlns:a16="http://schemas.microsoft.com/office/drawing/2014/main" id="{6D4D14CA-84EF-E44B-BCE8-B08E7A780A1A}"/>
                </a:ext>
              </a:extLst>
            </p:cNvPr>
            <p:cNvSpPr/>
            <p:nvPr/>
          </p:nvSpPr>
          <p:spPr bwMode="auto">
            <a:xfrm>
              <a:off x="779952" y="3719682"/>
              <a:ext cx="11313982" cy="1549925"/>
            </a:xfrm>
            <a:prstGeom prst="rightArrow">
              <a:avLst/>
            </a:prstGeom>
            <a:solidFill>
              <a:srgbClr val="696A6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C7F6EB-A8D7-744C-BB05-43E73AFA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18" y="4139651"/>
              <a:ext cx="10471591" cy="73581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6835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965C4B9-D8D9-C948-A568-D616E8850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eaLnBrk="1" hangingPunct="1">
              <a:lnSpc>
                <a:spcPct val="90000"/>
              </a:lnSpc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ODAC</a:t>
            </a:r>
            <a:r>
              <a:rPr lang="en-US" altLang="zh-CN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altLang="zh-CN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zh-CN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</a:t>
            </a:r>
            <a:r>
              <a:rPr lang="en-US" altLang="zh-CN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ne-shot </a:t>
            </a:r>
            <a:r>
              <a:rPr lang="en-US" altLang="zh-CN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</a:t>
            </a:r>
            <a:r>
              <a:rPr lang="en-US" altLang="zh-CN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istributed </a:t>
            </a:r>
            <a:r>
              <a:rPr lang="en-US" altLang="zh-CN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altLang="zh-CN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lgorithm for </a:t>
            </a:r>
            <a:r>
              <a:rPr lang="en-US" altLang="zh-CN" sz="2200" b="1" dirty="0">
                <a:solidFill>
                  <a:srgbClr val="FFFFFF"/>
                </a:solidFill>
                <a:latin typeface="+mj-lt"/>
                <a:cs typeface="+mj-cs"/>
              </a:rPr>
              <a:t>C</a:t>
            </a:r>
            <a:r>
              <a:rPr lang="en-US" altLang="zh-CN" sz="2200" dirty="0">
                <a:solidFill>
                  <a:srgbClr val="FFFFFF"/>
                </a:solidFill>
                <a:latin typeface="+mj-lt"/>
                <a:cs typeface="+mj-cs"/>
              </a:rPr>
              <a:t>ox</a:t>
            </a:r>
            <a:r>
              <a:rPr lang="zh-CN" altLang="en-US" sz="2200" dirty="0">
                <a:solidFill>
                  <a:srgbClr val="FFFFFF"/>
                </a:solidFill>
                <a:latin typeface="+mj-lt"/>
                <a:cs typeface="+mj-cs"/>
              </a:rPr>
              <a:t> </a:t>
            </a:r>
            <a:r>
              <a:rPr lang="en-US" altLang="zh-CN" sz="2200" dirty="0">
                <a:solidFill>
                  <a:srgbClr val="FFFFFF"/>
                </a:solidFill>
                <a:latin typeface="+mj-lt"/>
                <a:cs typeface="+mj-cs"/>
              </a:rPr>
              <a:t>Proportional Hazards Model</a:t>
            </a:r>
            <a:endParaRPr lang="en-US" sz="2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5A6BE2-ECA5-8B4B-A63B-9746699C3BC1}"/>
              </a:ext>
            </a:extLst>
          </p:cNvPr>
          <p:cNvGrpSpPr/>
          <p:nvPr/>
        </p:nvGrpSpPr>
        <p:grpSpPr>
          <a:xfrm>
            <a:off x="1265513" y="2911528"/>
            <a:ext cx="9660669" cy="3387128"/>
            <a:chOff x="1365347" y="2895600"/>
            <a:chExt cx="9660669" cy="338712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DC458-23AF-144D-B1B3-7BCC207BF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5347" y="2940786"/>
              <a:ext cx="7539401" cy="334194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0F10A80-F927-5F47-8A73-FAA28825A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3859" y="4611757"/>
              <a:ext cx="1644421" cy="1627977"/>
            </a:xfrm>
            <a:prstGeom prst="rect">
              <a:avLst/>
            </a:prstGeom>
          </p:spPr>
        </p:pic>
        <p:pic>
          <p:nvPicPr>
            <p:cNvPr id="15" name="Picture 14" descr="A picture containing person, indoor, posing, suit&#10;&#10;Description automatically generated">
              <a:extLst>
                <a:ext uri="{FF2B5EF4-FFF2-40B4-BE49-F238E27FC236}">
                  <a16:creationId xmlns:a16="http://schemas.microsoft.com/office/drawing/2014/main" id="{E0816B51-A84A-DE4A-8604-250471B41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6121" y="2895600"/>
              <a:ext cx="1659895" cy="1639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737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64">
            <a:extLst>
              <a:ext uri="{FF2B5EF4-FFF2-40B4-BE49-F238E27FC236}">
                <a16:creationId xmlns:a16="http://schemas.microsoft.com/office/drawing/2014/main" id="{7D8E67F2-F753-4E06-8229-4970A67258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4272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66">
            <a:extLst>
              <a:ext uri="{FF2B5EF4-FFF2-40B4-BE49-F238E27FC236}">
                <a16:creationId xmlns:a16="http://schemas.microsoft.com/office/drawing/2014/main" id="{2EE1BDFD-564B-44A4-841A-50D6A8E75C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5B416E-3598-274E-B2B4-67966BA7C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559" y="1382163"/>
            <a:ext cx="4977976" cy="14559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sz="4000" b="1" dirty="0">
                <a:solidFill>
                  <a:srgbClr val="000000"/>
                </a:solidFill>
                <a:latin typeface="+mj-lt"/>
                <a:cs typeface="+mj-cs"/>
              </a:rPr>
              <a:t>OHDSI</a:t>
            </a:r>
            <a:r>
              <a:rPr lang="en-US" altLang="zh-CN" sz="4000" b="1" dirty="0">
                <a:solidFill>
                  <a:srgbClr val="000000"/>
                </a:solidFill>
                <a:latin typeface="+mj-lt"/>
                <a:cs typeface="+mj-cs"/>
              </a:rPr>
              <a:t> use case</a:t>
            </a:r>
            <a:endParaRPr lang="en-US" sz="4000" dirty="0">
              <a:solidFill>
                <a:srgbClr val="000000"/>
              </a:solidFill>
              <a:latin typeface="+mj-lt"/>
              <a:cs typeface="+mj-cs"/>
            </a:endParaRPr>
          </a:p>
        </p:txBody>
      </p:sp>
      <p:sp>
        <p:nvSpPr>
          <p:cNvPr id="80" name="Freeform 60">
            <a:extLst>
              <a:ext uri="{FF2B5EF4-FFF2-40B4-BE49-F238E27FC236}">
                <a16:creationId xmlns:a16="http://schemas.microsoft.com/office/drawing/2014/main" id="{007B8288-68CC-4847-8419-CF535B6B7E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3882" y="0"/>
            <a:ext cx="3880988" cy="2206512"/>
          </a:xfrm>
          <a:custGeom>
            <a:avLst/>
            <a:gdLst>
              <a:gd name="connsiteX0" fmla="*/ 20753 w 3960193"/>
              <a:gd name="connsiteY0" fmla="*/ 0 h 2251543"/>
              <a:gd name="connsiteX1" fmla="*/ 3939440 w 3960193"/>
              <a:gd name="connsiteY1" fmla="*/ 0 h 2251543"/>
              <a:gd name="connsiteX2" fmla="*/ 3949969 w 3960193"/>
              <a:gd name="connsiteY2" fmla="*/ 68994 h 2251543"/>
              <a:gd name="connsiteX3" fmla="*/ 3960193 w 3960193"/>
              <a:gd name="connsiteY3" fmla="*/ 271447 h 2251543"/>
              <a:gd name="connsiteX4" fmla="*/ 1980096 w 3960193"/>
              <a:gd name="connsiteY4" fmla="*/ 2251543 h 2251543"/>
              <a:gd name="connsiteX5" fmla="*/ 0 w 3960193"/>
              <a:gd name="connsiteY5" fmla="*/ 271447 h 2251543"/>
              <a:gd name="connsiteX6" fmla="*/ 10224 w 3960193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3" h="2251543">
                <a:moveTo>
                  <a:pt x="20753" y="0"/>
                </a:moveTo>
                <a:lnTo>
                  <a:pt x="3939440" y="0"/>
                </a:lnTo>
                <a:lnTo>
                  <a:pt x="3949969" y="68994"/>
                </a:lnTo>
                <a:cubicBezTo>
                  <a:pt x="3956730" y="135559"/>
                  <a:pt x="3960193" y="203099"/>
                  <a:pt x="3960193" y="271447"/>
                </a:cubicBezTo>
                <a:cubicBezTo>
                  <a:pt x="3960193" y="1365024"/>
                  <a:pt x="3073674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4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F66197-6978-404D-AD54-76B98083EF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96" y="574003"/>
            <a:ext cx="2532690" cy="639504"/>
          </a:xfrm>
          <a:prstGeom prst="rect">
            <a:avLst/>
          </a:prstGeom>
        </p:spPr>
      </p:pic>
      <p:sp>
        <p:nvSpPr>
          <p:cNvPr id="71" name="Freeform 68">
            <a:extLst>
              <a:ext uri="{FF2B5EF4-FFF2-40B4-BE49-F238E27FC236}">
                <a16:creationId xmlns:a16="http://schemas.microsoft.com/office/drawing/2014/main" id="{32BA8EA8-C1B6-4309-B674-F9F399B962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12701"/>
            <a:ext cx="4942589" cy="3945299"/>
          </a:xfrm>
          <a:custGeom>
            <a:avLst/>
            <a:gdLst>
              <a:gd name="connsiteX0" fmla="*/ 2223943 w 4942589"/>
              <a:gd name="connsiteY0" fmla="*/ 0 h 3945299"/>
              <a:gd name="connsiteX1" fmla="*/ 4942589 w 4942589"/>
              <a:gd name="connsiteY1" fmla="*/ 2718646 h 3945299"/>
              <a:gd name="connsiteX2" fmla="*/ 4728945 w 4942589"/>
              <a:gd name="connsiteY2" fmla="*/ 3776866 h 3945299"/>
              <a:gd name="connsiteX3" fmla="*/ 4647806 w 4942589"/>
              <a:gd name="connsiteY3" fmla="*/ 3945299 h 3945299"/>
              <a:gd name="connsiteX4" fmla="*/ 0 w 4942589"/>
              <a:gd name="connsiteY4" fmla="*/ 3945299 h 3945299"/>
              <a:gd name="connsiteX5" fmla="*/ 0 w 4942589"/>
              <a:gd name="connsiteY5" fmla="*/ 1157971 h 3945299"/>
              <a:gd name="connsiteX6" fmla="*/ 126104 w 4942589"/>
              <a:gd name="connsiteY6" fmla="*/ 989335 h 3945299"/>
              <a:gd name="connsiteX7" fmla="*/ 2223943 w 4942589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589" h="3945299">
                <a:moveTo>
                  <a:pt x="2223943" y="0"/>
                </a:moveTo>
                <a:cubicBezTo>
                  <a:pt x="3725410" y="0"/>
                  <a:pt x="4942589" y="1217179"/>
                  <a:pt x="4942589" y="2718646"/>
                </a:cubicBezTo>
                <a:cubicBezTo>
                  <a:pt x="4942589" y="3094013"/>
                  <a:pt x="4866516" y="3451612"/>
                  <a:pt x="4728945" y="3776866"/>
                </a:cubicBezTo>
                <a:lnTo>
                  <a:pt x="4647806" y="3945299"/>
                </a:lnTo>
                <a:lnTo>
                  <a:pt x="0" y="3945299"/>
                </a:lnTo>
                <a:lnTo>
                  <a:pt x="0" y="1157971"/>
                </a:lnTo>
                <a:lnTo>
                  <a:pt x="126104" y="989335"/>
                </a:lnTo>
                <a:cubicBezTo>
                  <a:pt x="624744" y="385123"/>
                  <a:pt x="1379368" y="0"/>
                  <a:pt x="2223943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DD74B-B744-4042-B996-78CA699D9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8957" y="2400677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0000"/>
                </a:solidFill>
              </a:rPr>
              <a:t>Risk factors for </a:t>
            </a:r>
            <a:r>
              <a:rPr lang="en-US" b="1" dirty="0"/>
              <a:t>acute myocardial infarction</a:t>
            </a:r>
            <a:r>
              <a:rPr lang="en-US" dirty="0"/>
              <a:t> (</a:t>
            </a:r>
            <a:r>
              <a:rPr lang="en-US" altLang="zh-CN" b="1" dirty="0">
                <a:solidFill>
                  <a:srgbClr val="000000"/>
                </a:solidFill>
              </a:rPr>
              <a:t>AMI):</a:t>
            </a:r>
            <a:r>
              <a:rPr lang="en-US" altLang="zh-CN" dirty="0">
                <a:solidFill>
                  <a:srgbClr val="000000"/>
                </a:solidFill>
              </a:rPr>
              <a:t/>
            </a:r>
            <a:br>
              <a:rPr lang="en-US" altLang="zh-CN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gender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age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obesity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alcohol dependence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hypertensive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major depressive disorder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type 2 diabetes mellitus</a:t>
            </a:r>
            <a:r>
              <a:rPr lang="en-US" altLang="zh-CN" dirty="0">
                <a:solidFill>
                  <a:srgbClr val="000000"/>
                </a:solidFill>
              </a:rPr>
              <a:t/>
            </a:r>
            <a:br>
              <a:rPr lang="en-US" altLang="zh-CN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hyperlipidemia</a:t>
            </a: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D8B69E-1E53-CA40-B950-65FBE865A1E2}"/>
              </a:ext>
            </a:extLst>
          </p:cNvPr>
          <p:cNvSpPr/>
          <p:nvPr/>
        </p:nvSpPr>
        <p:spPr bwMode="auto">
          <a:xfrm>
            <a:off x="0" y="2528515"/>
            <a:ext cx="5955153" cy="43294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08AD017-A862-DD46-B364-7596C0D1B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14" y="2400677"/>
            <a:ext cx="4739439" cy="37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17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E27481A-59FD-0D4D-BF2D-70860689A500}"/>
              </a:ext>
            </a:extLst>
          </p:cNvPr>
          <p:cNvSpPr/>
          <p:nvPr/>
        </p:nvSpPr>
        <p:spPr>
          <a:xfrm>
            <a:off x="1018063" y="1631133"/>
            <a:ext cx="2298034" cy="1420362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ODAL</a:t>
            </a:r>
          </a:p>
          <a:p>
            <a:pPr algn="ctr"/>
            <a:r>
              <a:rPr lang="en-US" altLang="zh-CN" sz="1600" b="1" dirty="0"/>
              <a:t>binary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outcome</a:t>
            </a:r>
            <a:endParaRPr lang="en-US" sz="1600" b="1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6FF413A-7A7F-9242-BEC3-9A32EB81128F}"/>
              </a:ext>
            </a:extLst>
          </p:cNvPr>
          <p:cNvSpPr/>
          <p:nvPr/>
        </p:nvSpPr>
        <p:spPr>
          <a:xfrm>
            <a:off x="1018063" y="1473714"/>
            <a:ext cx="2298034" cy="2553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5DD06278-A448-9142-AE89-BA37961D1503}"/>
              </a:ext>
            </a:extLst>
          </p:cNvPr>
          <p:cNvSpPr/>
          <p:nvPr/>
        </p:nvSpPr>
        <p:spPr>
          <a:xfrm rot="8100000">
            <a:off x="1787585" y="3105416"/>
            <a:ext cx="717840" cy="717840"/>
          </a:xfrm>
          <a:prstGeom prst="teardrop">
            <a:avLst>
              <a:gd name="adj" fmla="val 120101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6F8A1E0-E1AA-C74F-AF04-407D7B22D02E}"/>
              </a:ext>
            </a:extLst>
          </p:cNvPr>
          <p:cNvSpPr/>
          <p:nvPr/>
        </p:nvSpPr>
        <p:spPr>
          <a:xfrm>
            <a:off x="1912622" y="3226783"/>
            <a:ext cx="473204" cy="4732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02D14FC-E733-4845-A6F3-60F037C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76872"/>
            <a:ext cx="11074576" cy="430887"/>
          </a:xfrm>
        </p:spPr>
        <p:txBody>
          <a:bodyPr/>
          <a:lstStyle/>
          <a:p>
            <a:r>
              <a:rPr lang="en-US" altLang="zh-CN" sz="2800" b="1" dirty="0"/>
              <a:t>Recap</a:t>
            </a:r>
            <a:endParaRPr lang="en-US" sz="28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C20773-081C-394D-B717-C95FD65B6747}"/>
              </a:ext>
            </a:extLst>
          </p:cNvPr>
          <p:cNvGrpSpPr/>
          <p:nvPr/>
        </p:nvGrpSpPr>
        <p:grpSpPr>
          <a:xfrm>
            <a:off x="779952" y="3719682"/>
            <a:ext cx="11313982" cy="1549925"/>
            <a:chOff x="779952" y="3719682"/>
            <a:chExt cx="11313982" cy="1549925"/>
          </a:xfrm>
        </p:grpSpPr>
        <p:sp>
          <p:nvSpPr>
            <p:cNvPr id="3" name="Right Arrow 2">
              <a:extLst>
                <a:ext uri="{FF2B5EF4-FFF2-40B4-BE49-F238E27FC236}">
                  <a16:creationId xmlns:a16="http://schemas.microsoft.com/office/drawing/2014/main" id="{6D4D14CA-84EF-E44B-BCE8-B08E7A780A1A}"/>
                </a:ext>
              </a:extLst>
            </p:cNvPr>
            <p:cNvSpPr/>
            <p:nvPr/>
          </p:nvSpPr>
          <p:spPr bwMode="auto">
            <a:xfrm>
              <a:off x="779952" y="3719682"/>
              <a:ext cx="11313982" cy="1549925"/>
            </a:xfrm>
            <a:prstGeom prst="rightArrow">
              <a:avLst/>
            </a:prstGeom>
            <a:solidFill>
              <a:srgbClr val="696A6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C7F6EB-A8D7-744C-BB05-43E73AFA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18" y="4139651"/>
              <a:ext cx="10471591" cy="735813"/>
            </a:xfrm>
            <a:prstGeom prst="rect">
              <a:avLst/>
            </a:prstGeom>
          </p:spPr>
        </p:pic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5CC4DC8-007B-514C-8005-D0ECAF167479}"/>
              </a:ext>
            </a:extLst>
          </p:cNvPr>
          <p:cNvSpPr/>
          <p:nvPr/>
        </p:nvSpPr>
        <p:spPr>
          <a:xfrm>
            <a:off x="6397114" y="1734312"/>
            <a:ext cx="2298034" cy="1289326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Next:</a:t>
            </a:r>
          </a:p>
          <a:p>
            <a:pPr algn="ctr"/>
            <a:r>
              <a:rPr lang="en-US" altLang="zh-CN" sz="1600" b="1" dirty="0"/>
              <a:t>count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outcome</a:t>
            </a:r>
            <a:endParaRPr lang="en-US" sz="1600" b="1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4398F1F-4B17-2E48-9C47-5421223BA030}"/>
              </a:ext>
            </a:extLst>
          </p:cNvPr>
          <p:cNvSpPr/>
          <p:nvPr/>
        </p:nvSpPr>
        <p:spPr>
          <a:xfrm>
            <a:off x="6397114" y="1477945"/>
            <a:ext cx="2298034" cy="25539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D403795B-62FB-0D44-940F-6AD420747ABE}"/>
              </a:ext>
            </a:extLst>
          </p:cNvPr>
          <p:cNvSpPr/>
          <p:nvPr/>
        </p:nvSpPr>
        <p:spPr>
          <a:xfrm rot="8100000">
            <a:off x="7206839" y="3141482"/>
            <a:ext cx="717840" cy="717840"/>
          </a:xfrm>
          <a:prstGeom prst="teardrop">
            <a:avLst>
              <a:gd name="adj" fmla="val 12010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2C905A8-6327-5D44-868F-645E9154A8F2}"/>
              </a:ext>
            </a:extLst>
          </p:cNvPr>
          <p:cNvSpPr/>
          <p:nvPr/>
        </p:nvSpPr>
        <p:spPr>
          <a:xfrm>
            <a:off x="7331876" y="3262849"/>
            <a:ext cx="473204" cy="4732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3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60A7B6B-F11D-254D-99F4-C6A6F94FD2F4}"/>
              </a:ext>
            </a:extLst>
          </p:cNvPr>
          <p:cNvSpPr/>
          <p:nvPr/>
        </p:nvSpPr>
        <p:spPr>
          <a:xfrm>
            <a:off x="3708529" y="1631133"/>
            <a:ext cx="2298034" cy="1420362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ODA</a:t>
            </a:r>
            <a:r>
              <a:rPr lang="en-US" altLang="zh-CN" sz="1600" b="1" dirty="0"/>
              <a:t>C</a:t>
            </a:r>
            <a:endParaRPr lang="en-US" sz="1600" b="1" dirty="0"/>
          </a:p>
          <a:p>
            <a:pPr algn="ctr"/>
            <a:r>
              <a:rPr lang="en-US" altLang="zh-CN" sz="1600" b="1" dirty="0"/>
              <a:t>time-to-event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outcome</a:t>
            </a:r>
            <a:endParaRPr lang="en-US" sz="1600" b="1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1093A4D-5138-BE43-8464-55EDFEA9A724}"/>
              </a:ext>
            </a:extLst>
          </p:cNvPr>
          <p:cNvSpPr/>
          <p:nvPr/>
        </p:nvSpPr>
        <p:spPr>
          <a:xfrm>
            <a:off x="3708529" y="1473714"/>
            <a:ext cx="2298034" cy="2553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ardrop 27">
            <a:extLst>
              <a:ext uri="{FF2B5EF4-FFF2-40B4-BE49-F238E27FC236}">
                <a16:creationId xmlns:a16="http://schemas.microsoft.com/office/drawing/2014/main" id="{FDBF2821-A866-AA43-958A-CEDA6ABACED9}"/>
              </a:ext>
            </a:extLst>
          </p:cNvPr>
          <p:cNvSpPr/>
          <p:nvPr/>
        </p:nvSpPr>
        <p:spPr>
          <a:xfrm rot="8100000">
            <a:off x="4478051" y="3105416"/>
            <a:ext cx="717840" cy="717840"/>
          </a:xfrm>
          <a:prstGeom prst="teardrop">
            <a:avLst>
              <a:gd name="adj" fmla="val 120101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784A758-B393-814D-B5DB-63CC604323DF}"/>
              </a:ext>
            </a:extLst>
          </p:cNvPr>
          <p:cNvSpPr/>
          <p:nvPr/>
        </p:nvSpPr>
        <p:spPr>
          <a:xfrm>
            <a:off x="4603088" y="3226783"/>
            <a:ext cx="473204" cy="4732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965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D88335-0CFB-224B-B8BC-7BF433BBF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47" y="2786472"/>
            <a:ext cx="6882692" cy="23815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C2297B-00D6-CD45-878A-4D8D57277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8490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A671AA-8C6C-A447-9F9D-83E921051017}"/>
              </a:ext>
            </a:extLst>
          </p:cNvPr>
          <p:cNvSpPr txBox="1">
            <a:spLocks/>
          </p:cNvSpPr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2pPr>
            <a:lvl3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3pPr>
            <a:lvl4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4pPr>
            <a:lvl5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5pPr>
            <a:lvl6pPr marL="4572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6pPr>
            <a:lvl7pPr marL="9144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7pPr>
            <a:lvl8pPr marL="13716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8pPr>
            <a:lvl9pPr marL="18288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  <a:latin typeface="+mj-lt"/>
                <a:cs typeface="+mj-cs"/>
              </a:rPr>
              <a:t>ODA</a:t>
            </a:r>
            <a:r>
              <a:rPr lang="en-US" altLang="zh-CN" sz="3600" dirty="0">
                <a:solidFill>
                  <a:srgbClr val="FFFFFF"/>
                </a:solidFill>
                <a:latin typeface="+mj-lt"/>
                <a:cs typeface="+mj-cs"/>
              </a:rPr>
              <a:t>P</a:t>
            </a:r>
            <a:r>
              <a:rPr lang="en-US" altLang="zh-CN" sz="31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altLang="zh-CN" sz="3100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altLang="zh-CN" sz="2200" b="1" dirty="0">
                <a:solidFill>
                  <a:srgbClr val="FFFFFF"/>
                </a:solidFill>
                <a:latin typeface="+mj-lt"/>
                <a:cs typeface="+mj-cs"/>
              </a:rPr>
              <a:t>O</a:t>
            </a:r>
            <a:r>
              <a:rPr lang="en-US" altLang="zh-CN" sz="2200" dirty="0">
                <a:solidFill>
                  <a:srgbClr val="FFFFFF"/>
                </a:solidFill>
                <a:latin typeface="+mj-lt"/>
                <a:cs typeface="+mj-cs"/>
              </a:rPr>
              <a:t>ne-shot </a:t>
            </a:r>
            <a:r>
              <a:rPr lang="en-US" altLang="zh-CN" sz="2200" b="1" dirty="0">
                <a:solidFill>
                  <a:srgbClr val="FFFFFF"/>
                </a:solidFill>
                <a:latin typeface="+mj-lt"/>
                <a:cs typeface="+mj-cs"/>
              </a:rPr>
              <a:t>D</a:t>
            </a:r>
            <a:r>
              <a:rPr lang="en-US" altLang="zh-CN" sz="2200" dirty="0">
                <a:solidFill>
                  <a:srgbClr val="FFFFFF"/>
                </a:solidFill>
                <a:latin typeface="+mj-lt"/>
                <a:cs typeface="+mj-cs"/>
              </a:rPr>
              <a:t>istributed </a:t>
            </a:r>
            <a:r>
              <a:rPr lang="en-US" altLang="zh-CN" sz="2200" b="1" dirty="0">
                <a:solidFill>
                  <a:srgbClr val="FFFFFF"/>
                </a:solidFill>
                <a:latin typeface="+mj-lt"/>
                <a:cs typeface="+mj-cs"/>
              </a:rPr>
              <a:t>A</a:t>
            </a:r>
            <a:r>
              <a:rPr lang="en-US" altLang="zh-CN" sz="2200" dirty="0">
                <a:solidFill>
                  <a:srgbClr val="FFFFFF"/>
                </a:solidFill>
                <a:latin typeface="+mj-lt"/>
                <a:cs typeface="+mj-cs"/>
              </a:rPr>
              <a:t>lgorithm for Quasi-</a:t>
            </a:r>
            <a:r>
              <a:rPr lang="en-US" altLang="zh-CN" sz="2200" b="1" dirty="0">
                <a:solidFill>
                  <a:srgbClr val="FFFFFF"/>
                </a:solidFill>
                <a:latin typeface="+mj-lt"/>
                <a:cs typeface="+mj-cs"/>
              </a:rPr>
              <a:t>P</a:t>
            </a:r>
            <a:r>
              <a:rPr lang="en-US" altLang="zh-CN" sz="2200" dirty="0">
                <a:solidFill>
                  <a:srgbClr val="FFFFFF"/>
                </a:solidFill>
                <a:latin typeface="+mj-lt"/>
                <a:cs typeface="+mj-cs"/>
              </a:rPr>
              <a:t>oisson regression</a:t>
            </a:r>
            <a:endParaRPr lang="en-US" sz="2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E51DF29-CAFF-ED4A-A29B-D13FC1967D79}"/>
              </a:ext>
            </a:extLst>
          </p:cNvPr>
          <p:cNvGrpSpPr/>
          <p:nvPr/>
        </p:nvGrpSpPr>
        <p:grpSpPr>
          <a:xfrm>
            <a:off x="9766609" y="2885986"/>
            <a:ext cx="2371691" cy="2318328"/>
            <a:chOff x="9764202" y="3712993"/>
            <a:chExt cx="2371691" cy="2318328"/>
          </a:xfrm>
        </p:grpSpPr>
        <p:pic>
          <p:nvPicPr>
            <p:cNvPr id="5" name="Picture 2" descr="OneFlorida Partner Map">
              <a:extLst>
                <a:ext uri="{FF2B5EF4-FFF2-40B4-BE49-F238E27FC236}">
                  <a16:creationId xmlns:a16="http://schemas.microsoft.com/office/drawing/2014/main" id="{CFB0AD98-8F48-8542-A9DA-1BBABFAD8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764202" y="3712993"/>
              <a:ext cx="2371691" cy="2318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E29EDC-53FA-D549-841E-77DDC5118432}"/>
                </a:ext>
              </a:extLst>
            </p:cNvPr>
            <p:cNvSpPr txBox="1"/>
            <p:nvPr/>
          </p:nvSpPr>
          <p:spPr bwMode="auto">
            <a:xfrm>
              <a:off x="9849899" y="5724181"/>
              <a:ext cx="1729641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15 million Floridians</a:t>
              </a:r>
              <a:endParaRPr lang="en-US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9925D7-1BA1-914B-BEEC-BE342BD97B7E}"/>
                </a:ext>
              </a:extLst>
            </p:cNvPr>
            <p:cNvSpPr txBox="1"/>
            <p:nvPr/>
          </p:nvSpPr>
          <p:spPr bwMode="auto">
            <a:xfrm>
              <a:off x="10242634" y="5508737"/>
              <a:ext cx="94416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OneFlorida</a:t>
              </a:r>
              <a:endParaRPr lang="en-US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AE9796E-0C07-FA45-8EBB-3C875CAE903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16" y="2885986"/>
            <a:ext cx="1838561" cy="182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4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e skating, people, skating, rink&#10;&#10;Description automatically generated">
            <a:extLst>
              <a:ext uri="{FF2B5EF4-FFF2-40B4-BE49-F238E27FC236}">
                <a16:creationId xmlns:a16="http://schemas.microsoft.com/office/drawing/2014/main" id="{68D0C277-8A86-9646-958A-EE089105FB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939860"/>
            <a:ext cx="5294716" cy="29782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0232FD-9A8F-074B-B2D7-34BB331F7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814735"/>
            <a:ext cx="5294715" cy="52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9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C2297B-00D6-CD45-878A-4D8D57277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8490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A671AA-8C6C-A447-9F9D-83E921051017}"/>
              </a:ext>
            </a:extLst>
          </p:cNvPr>
          <p:cNvSpPr txBox="1">
            <a:spLocks/>
          </p:cNvSpPr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2pPr>
            <a:lvl3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3pPr>
            <a:lvl4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4pPr>
            <a:lvl5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5pPr>
            <a:lvl6pPr marL="4572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6pPr>
            <a:lvl7pPr marL="9144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7pPr>
            <a:lvl8pPr marL="13716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8pPr>
            <a:lvl9pPr marL="18288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  <a:latin typeface="+mj-lt"/>
                <a:cs typeface="+mj-cs"/>
              </a:rPr>
              <a:t>ODA</a:t>
            </a:r>
            <a:r>
              <a:rPr lang="en-US" altLang="zh-CN" sz="3600" dirty="0">
                <a:solidFill>
                  <a:srgbClr val="FFFFFF"/>
                </a:solidFill>
                <a:latin typeface="+mj-lt"/>
                <a:cs typeface="+mj-cs"/>
              </a:rPr>
              <a:t>H</a:t>
            </a:r>
            <a:r>
              <a:rPr lang="en-US" altLang="zh-CN" sz="31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altLang="zh-CN" sz="3100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altLang="zh-CN" sz="2200" b="1" dirty="0">
                <a:solidFill>
                  <a:srgbClr val="FFFFFF"/>
                </a:solidFill>
                <a:latin typeface="+mj-lt"/>
                <a:cs typeface="+mj-cs"/>
              </a:rPr>
              <a:t>O</a:t>
            </a:r>
            <a:r>
              <a:rPr lang="en-US" altLang="zh-CN" sz="2200" dirty="0">
                <a:solidFill>
                  <a:srgbClr val="FFFFFF"/>
                </a:solidFill>
                <a:latin typeface="+mj-lt"/>
                <a:cs typeface="+mj-cs"/>
              </a:rPr>
              <a:t>ne-shot </a:t>
            </a:r>
            <a:r>
              <a:rPr lang="en-US" altLang="zh-CN" sz="2200" b="1" dirty="0">
                <a:solidFill>
                  <a:srgbClr val="FFFFFF"/>
                </a:solidFill>
                <a:latin typeface="+mj-lt"/>
                <a:cs typeface="+mj-cs"/>
              </a:rPr>
              <a:t>D</a:t>
            </a:r>
            <a:r>
              <a:rPr lang="en-US" altLang="zh-CN" sz="2200" dirty="0">
                <a:solidFill>
                  <a:srgbClr val="FFFFFF"/>
                </a:solidFill>
                <a:latin typeface="+mj-lt"/>
                <a:cs typeface="+mj-cs"/>
              </a:rPr>
              <a:t>istributed </a:t>
            </a:r>
            <a:r>
              <a:rPr lang="en-US" altLang="zh-CN" sz="2200" b="1" dirty="0">
                <a:solidFill>
                  <a:srgbClr val="FFFFFF"/>
                </a:solidFill>
                <a:latin typeface="+mj-lt"/>
                <a:cs typeface="+mj-cs"/>
              </a:rPr>
              <a:t>A</a:t>
            </a:r>
            <a:r>
              <a:rPr lang="en-US" altLang="zh-CN" sz="2200" dirty="0">
                <a:solidFill>
                  <a:srgbClr val="FFFFFF"/>
                </a:solidFill>
                <a:latin typeface="+mj-lt"/>
                <a:cs typeface="+mj-cs"/>
              </a:rPr>
              <a:t>lgorithm for </a:t>
            </a:r>
            <a:r>
              <a:rPr lang="en-US" altLang="zh-CN" sz="2200" b="1" dirty="0">
                <a:solidFill>
                  <a:srgbClr val="FFFFFF"/>
                </a:solidFill>
                <a:latin typeface="+mj-lt"/>
                <a:cs typeface="+mj-cs"/>
              </a:rPr>
              <a:t>H</a:t>
            </a:r>
            <a:r>
              <a:rPr lang="en-US" altLang="zh-CN" sz="2200" dirty="0">
                <a:solidFill>
                  <a:srgbClr val="FFFFFF"/>
                </a:solidFill>
                <a:latin typeface="+mj-lt"/>
                <a:cs typeface="+mj-cs"/>
              </a:rPr>
              <a:t>urdle</a:t>
            </a:r>
            <a:r>
              <a:rPr lang="zh-CN" altLang="en-US" sz="2200" dirty="0">
                <a:solidFill>
                  <a:srgbClr val="FFFFFF"/>
                </a:solidFill>
                <a:latin typeface="+mj-lt"/>
                <a:cs typeface="+mj-cs"/>
              </a:rPr>
              <a:t> </a:t>
            </a:r>
            <a:r>
              <a:rPr lang="en-US" altLang="zh-CN" sz="2200" dirty="0">
                <a:solidFill>
                  <a:srgbClr val="FFFFFF"/>
                </a:solidFill>
                <a:latin typeface="+mj-lt"/>
                <a:cs typeface="+mj-cs"/>
              </a:rPr>
              <a:t>Regression</a:t>
            </a:r>
            <a:endParaRPr lang="en-US" sz="2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52E981-72CD-EB45-8B51-0CB357D00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18" y="4498430"/>
            <a:ext cx="1838560" cy="18201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6C0F22-78CD-3744-9474-71B9CA7C7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01" y="2688922"/>
            <a:ext cx="7513099" cy="31612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60E8F2-9D99-C74B-9A73-6CBBDAD8CB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70" y="2528998"/>
            <a:ext cx="1838561" cy="182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91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95E0B-3738-4745-A359-ED4D7BBCB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920" y="1183942"/>
            <a:ext cx="2182348" cy="145489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00978B8-3355-DD40-82E3-12A95366B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76872"/>
            <a:ext cx="11074576" cy="415498"/>
          </a:xfrm>
        </p:spPr>
        <p:txBody>
          <a:bodyPr/>
          <a:lstStyle/>
          <a:p>
            <a:r>
              <a:rPr lang="en-US" sz="2700" dirty="0"/>
              <a:t>ODAH: Distributed Hurdle Regression Algorithm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C63A59-6927-3A43-A95C-396C67A59539}"/>
              </a:ext>
            </a:extLst>
          </p:cNvPr>
          <p:cNvSpPr txBox="1">
            <a:spLocks/>
          </p:cNvSpPr>
          <p:nvPr/>
        </p:nvSpPr>
        <p:spPr>
          <a:xfrm>
            <a:off x="757767" y="1276481"/>
            <a:ext cx="10814473" cy="3392950"/>
          </a:xfrm>
          <a:prstGeom prst="rect">
            <a:avLst/>
          </a:prstGeom>
        </p:spPr>
        <p:txBody>
          <a:bodyPr/>
          <a:lstStyle>
            <a:lvl1pPr marL="242888" indent="-242888" algn="l" defTabSz="901700" rtl="0" eaLnBrk="0" fontAlgn="base" hangingPunct="0">
              <a:spcBef>
                <a:spcPts val="400"/>
              </a:spcBef>
              <a:spcAft>
                <a:spcPts val="200"/>
              </a:spcAft>
              <a:buClr>
                <a:schemeClr val="tx2"/>
              </a:buClr>
              <a:buSzPct val="120000"/>
              <a:buFont typeface="Lucida Grande" panose="020B0600040502020204" pitchFamily="34" charset="0"/>
              <a:buChar char="‣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0400" indent="-303213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7913" indent="-303213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8275" indent="-246063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95463" indent="-242888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ranklin Gothic Book" panose="020B0503020102020204" pitchFamily="34" charset="0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B3553A6-1ADC-A741-9206-6F3D978B8950}"/>
              </a:ext>
            </a:extLst>
          </p:cNvPr>
          <p:cNvSpPr txBox="1">
            <a:spLocks/>
          </p:cNvSpPr>
          <p:nvPr/>
        </p:nvSpPr>
        <p:spPr>
          <a:xfrm>
            <a:off x="757767" y="1365228"/>
            <a:ext cx="4210473" cy="4111012"/>
          </a:xfrm>
          <a:prstGeom prst="rect">
            <a:avLst/>
          </a:prstGeom>
        </p:spPr>
        <p:txBody>
          <a:bodyPr/>
          <a:lstStyle>
            <a:lvl1pPr marL="242888" indent="-242888" algn="l" defTabSz="901700" rtl="0" eaLnBrk="0" fontAlgn="base" hangingPunct="0">
              <a:spcBef>
                <a:spcPts val="400"/>
              </a:spcBef>
              <a:spcAft>
                <a:spcPts val="200"/>
              </a:spcAft>
              <a:buClr>
                <a:schemeClr val="tx2"/>
              </a:buClr>
              <a:buSzPct val="120000"/>
              <a:buFont typeface="Lucida Grande" panose="020B0600040502020204" pitchFamily="34" charset="0"/>
              <a:buChar char="‣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0400" indent="-303213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7913" indent="-303213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8275" indent="-246063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95463" indent="-242888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ranklin Gothic Book" panose="020B0503020102020204" pitchFamily="34" charset="0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Hurdle model: two-part model</a:t>
            </a:r>
          </a:p>
          <a:p>
            <a:pPr lvl="1"/>
            <a:r>
              <a:rPr lang="en-US" sz="1800" dirty="0"/>
              <a:t>“Zero” part: logistic regression</a:t>
            </a:r>
          </a:p>
          <a:p>
            <a:pPr lvl="1"/>
            <a:r>
              <a:rPr lang="en-US" sz="1800" dirty="0"/>
              <a:t>“Non-zero” part: zero-truncated count model (</a:t>
            </a:r>
            <a:r>
              <a:rPr lang="en-US" sz="1800" b="1" dirty="0"/>
              <a:t>Poisson</a:t>
            </a:r>
            <a:r>
              <a:rPr lang="en-US" sz="1800" dirty="0"/>
              <a:t>/Negative Binomial)</a:t>
            </a:r>
          </a:p>
          <a:p>
            <a:pPr marL="357187" lvl="1" indent="0">
              <a:buNone/>
            </a:pPr>
            <a:endParaRPr lang="en-US" sz="1800" dirty="0"/>
          </a:p>
          <a:p>
            <a:r>
              <a:rPr lang="en-US" dirty="0"/>
              <a:t>Interpretation differs from zero-inflated model</a:t>
            </a:r>
          </a:p>
          <a:p>
            <a:pPr lvl="1"/>
            <a:r>
              <a:rPr lang="en-US" sz="1800" dirty="0"/>
              <a:t>One source of zeros (sample) vs two (structural)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Diagram 8">
                <a:extLst>
                  <a:ext uri="{FF2B5EF4-FFF2-40B4-BE49-F238E27FC236}">
                    <a16:creationId xmlns:a16="http://schemas.microsoft.com/office/drawing/2014/main" id="{11FA4D5F-D42C-344F-868F-1818E19588A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8491394"/>
                  </p:ext>
                </p:extLst>
              </p:nvPr>
            </p:nvGraphicFramePr>
            <p:xfrm>
              <a:off x="5778296" y="984909"/>
              <a:ext cx="5552570" cy="48716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9" name="Diagram 8">
                <a:extLst>
                  <a:ext uri="{FF2B5EF4-FFF2-40B4-BE49-F238E27FC236}">
                    <a16:creationId xmlns:a16="http://schemas.microsoft.com/office/drawing/2014/main" id="{11FA4D5F-D42C-344F-868F-1818E19588A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8491394"/>
                  </p:ext>
                </p:extLst>
              </p:nvPr>
            </p:nvGraphicFramePr>
            <p:xfrm>
              <a:off x="5778296" y="984909"/>
              <a:ext cx="5552570" cy="48716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74446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E27481A-59FD-0D4D-BF2D-70860689A500}"/>
              </a:ext>
            </a:extLst>
          </p:cNvPr>
          <p:cNvSpPr/>
          <p:nvPr/>
        </p:nvSpPr>
        <p:spPr>
          <a:xfrm>
            <a:off x="1018063" y="1631133"/>
            <a:ext cx="2298034" cy="1420362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ODAL</a:t>
            </a:r>
          </a:p>
          <a:p>
            <a:pPr algn="ctr"/>
            <a:r>
              <a:rPr lang="en-US" altLang="zh-CN" sz="1600" b="1" dirty="0"/>
              <a:t>binary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outcome</a:t>
            </a:r>
            <a:endParaRPr lang="en-US" sz="1600" b="1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6FF413A-7A7F-9242-BEC3-9A32EB81128F}"/>
              </a:ext>
            </a:extLst>
          </p:cNvPr>
          <p:cNvSpPr/>
          <p:nvPr/>
        </p:nvSpPr>
        <p:spPr>
          <a:xfrm>
            <a:off x="1018063" y="1473714"/>
            <a:ext cx="2298034" cy="2553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5DD06278-A448-9142-AE89-BA37961D1503}"/>
              </a:ext>
            </a:extLst>
          </p:cNvPr>
          <p:cNvSpPr/>
          <p:nvPr/>
        </p:nvSpPr>
        <p:spPr>
          <a:xfrm rot="8100000">
            <a:off x="1787585" y="3105416"/>
            <a:ext cx="717840" cy="717840"/>
          </a:xfrm>
          <a:prstGeom prst="teardrop">
            <a:avLst>
              <a:gd name="adj" fmla="val 120101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6F8A1E0-E1AA-C74F-AF04-407D7B22D02E}"/>
              </a:ext>
            </a:extLst>
          </p:cNvPr>
          <p:cNvSpPr/>
          <p:nvPr/>
        </p:nvSpPr>
        <p:spPr>
          <a:xfrm>
            <a:off x="1912622" y="3226783"/>
            <a:ext cx="473204" cy="4732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02D14FC-E733-4845-A6F3-60F037C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76872"/>
            <a:ext cx="11074576" cy="430887"/>
          </a:xfrm>
        </p:spPr>
        <p:txBody>
          <a:bodyPr/>
          <a:lstStyle/>
          <a:p>
            <a:r>
              <a:rPr lang="en-US" altLang="zh-CN" sz="2800" b="1" dirty="0"/>
              <a:t>Recap</a:t>
            </a:r>
            <a:endParaRPr lang="en-US" sz="28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C20773-081C-394D-B717-C95FD65B6747}"/>
              </a:ext>
            </a:extLst>
          </p:cNvPr>
          <p:cNvGrpSpPr/>
          <p:nvPr/>
        </p:nvGrpSpPr>
        <p:grpSpPr>
          <a:xfrm>
            <a:off x="779952" y="3719682"/>
            <a:ext cx="11313982" cy="1549925"/>
            <a:chOff x="779952" y="3719682"/>
            <a:chExt cx="11313982" cy="1549925"/>
          </a:xfrm>
        </p:grpSpPr>
        <p:sp>
          <p:nvSpPr>
            <p:cNvPr id="3" name="Right Arrow 2">
              <a:extLst>
                <a:ext uri="{FF2B5EF4-FFF2-40B4-BE49-F238E27FC236}">
                  <a16:creationId xmlns:a16="http://schemas.microsoft.com/office/drawing/2014/main" id="{6D4D14CA-84EF-E44B-BCE8-B08E7A780A1A}"/>
                </a:ext>
              </a:extLst>
            </p:cNvPr>
            <p:cNvSpPr/>
            <p:nvPr/>
          </p:nvSpPr>
          <p:spPr bwMode="auto">
            <a:xfrm>
              <a:off x="779952" y="3719682"/>
              <a:ext cx="11313982" cy="1549925"/>
            </a:xfrm>
            <a:prstGeom prst="rightArrow">
              <a:avLst/>
            </a:prstGeom>
            <a:solidFill>
              <a:srgbClr val="696A6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C7F6EB-A8D7-744C-BB05-43E73AFA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18" y="4139651"/>
              <a:ext cx="10471591" cy="735813"/>
            </a:xfrm>
            <a:prstGeom prst="rect">
              <a:avLst/>
            </a:prstGeom>
          </p:spPr>
        </p:pic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5CC4DC8-007B-514C-8005-D0ECAF167479}"/>
              </a:ext>
            </a:extLst>
          </p:cNvPr>
          <p:cNvSpPr/>
          <p:nvPr/>
        </p:nvSpPr>
        <p:spPr>
          <a:xfrm>
            <a:off x="9174100" y="1715737"/>
            <a:ext cx="2298034" cy="1289326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Next:</a:t>
            </a:r>
          </a:p>
          <a:p>
            <a:pPr algn="ctr"/>
            <a:r>
              <a:rPr lang="en-US" sz="1600" b="1" dirty="0"/>
              <a:t>Heterogeneity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4398F1F-4B17-2E48-9C47-5421223BA030}"/>
              </a:ext>
            </a:extLst>
          </p:cNvPr>
          <p:cNvSpPr/>
          <p:nvPr/>
        </p:nvSpPr>
        <p:spPr>
          <a:xfrm>
            <a:off x="9174100" y="1459370"/>
            <a:ext cx="2298034" cy="25539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D403795B-62FB-0D44-940F-6AD420747ABE}"/>
              </a:ext>
            </a:extLst>
          </p:cNvPr>
          <p:cNvSpPr/>
          <p:nvPr/>
        </p:nvSpPr>
        <p:spPr>
          <a:xfrm rot="8100000">
            <a:off x="9983825" y="3122907"/>
            <a:ext cx="717840" cy="717840"/>
          </a:xfrm>
          <a:prstGeom prst="teardrop">
            <a:avLst>
              <a:gd name="adj" fmla="val 12010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2C905A8-6327-5D44-868F-645E9154A8F2}"/>
              </a:ext>
            </a:extLst>
          </p:cNvPr>
          <p:cNvSpPr/>
          <p:nvPr/>
        </p:nvSpPr>
        <p:spPr>
          <a:xfrm>
            <a:off x="10108862" y="3244274"/>
            <a:ext cx="473204" cy="4732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4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60A7B6B-F11D-254D-99F4-C6A6F94FD2F4}"/>
              </a:ext>
            </a:extLst>
          </p:cNvPr>
          <p:cNvSpPr/>
          <p:nvPr/>
        </p:nvSpPr>
        <p:spPr>
          <a:xfrm>
            <a:off x="3708529" y="1631133"/>
            <a:ext cx="2298034" cy="1420362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ODA</a:t>
            </a:r>
            <a:r>
              <a:rPr lang="en-US" altLang="zh-CN" sz="1600" b="1" dirty="0"/>
              <a:t>C</a:t>
            </a:r>
            <a:endParaRPr lang="en-US" sz="1600" b="1" dirty="0"/>
          </a:p>
          <a:p>
            <a:pPr algn="ctr"/>
            <a:r>
              <a:rPr lang="en-US" altLang="zh-CN" sz="1600" b="1" dirty="0"/>
              <a:t>time-to-event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outcome</a:t>
            </a:r>
            <a:endParaRPr lang="en-US" sz="1600" b="1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1093A4D-5138-BE43-8464-55EDFEA9A724}"/>
              </a:ext>
            </a:extLst>
          </p:cNvPr>
          <p:cNvSpPr/>
          <p:nvPr/>
        </p:nvSpPr>
        <p:spPr>
          <a:xfrm>
            <a:off x="3708529" y="1473714"/>
            <a:ext cx="2298034" cy="2553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ardrop 27">
            <a:extLst>
              <a:ext uri="{FF2B5EF4-FFF2-40B4-BE49-F238E27FC236}">
                <a16:creationId xmlns:a16="http://schemas.microsoft.com/office/drawing/2014/main" id="{FDBF2821-A866-AA43-958A-CEDA6ABACED9}"/>
              </a:ext>
            </a:extLst>
          </p:cNvPr>
          <p:cNvSpPr/>
          <p:nvPr/>
        </p:nvSpPr>
        <p:spPr>
          <a:xfrm rot="8100000">
            <a:off x="4478051" y="3105416"/>
            <a:ext cx="717840" cy="717840"/>
          </a:xfrm>
          <a:prstGeom prst="teardrop">
            <a:avLst>
              <a:gd name="adj" fmla="val 120101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784A758-B393-814D-B5DB-63CC604323DF}"/>
              </a:ext>
            </a:extLst>
          </p:cNvPr>
          <p:cNvSpPr/>
          <p:nvPr/>
        </p:nvSpPr>
        <p:spPr>
          <a:xfrm>
            <a:off x="4603088" y="3226783"/>
            <a:ext cx="473204" cy="4732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2F367B9-0C97-0445-8F8D-84F26ABB3962}"/>
              </a:ext>
            </a:extLst>
          </p:cNvPr>
          <p:cNvSpPr/>
          <p:nvPr/>
        </p:nvSpPr>
        <p:spPr>
          <a:xfrm>
            <a:off x="6476021" y="1642003"/>
            <a:ext cx="2298034" cy="1420362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ODA</a:t>
            </a:r>
            <a:r>
              <a:rPr lang="en-US" altLang="zh-CN" sz="1600" b="1" dirty="0"/>
              <a:t>P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&amp;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ODAH</a:t>
            </a:r>
            <a:endParaRPr lang="en-US" sz="1600" b="1" dirty="0"/>
          </a:p>
          <a:p>
            <a:pPr algn="ctr"/>
            <a:r>
              <a:rPr lang="en-US" altLang="zh-CN" sz="1600" b="1" dirty="0"/>
              <a:t>count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outcome</a:t>
            </a:r>
            <a:endParaRPr lang="en-US" sz="1600" b="1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41ECA00-2304-2742-9645-6FD60F9EDB20}"/>
              </a:ext>
            </a:extLst>
          </p:cNvPr>
          <p:cNvSpPr/>
          <p:nvPr/>
        </p:nvSpPr>
        <p:spPr>
          <a:xfrm>
            <a:off x="6476021" y="1484584"/>
            <a:ext cx="2298034" cy="2553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4C6C7841-F4A4-6A4C-BA37-34195AA0A2A5}"/>
              </a:ext>
            </a:extLst>
          </p:cNvPr>
          <p:cNvSpPr/>
          <p:nvPr/>
        </p:nvSpPr>
        <p:spPr>
          <a:xfrm rot="8100000">
            <a:off x="7245543" y="3116286"/>
            <a:ext cx="717840" cy="717840"/>
          </a:xfrm>
          <a:prstGeom prst="teardrop">
            <a:avLst>
              <a:gd name="adj" fmla="val 120101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F75BD6-D3F3-A649-9A87-3E2D1C24DE44}"/>
              </a:ext>
            </a:extLst>
          </p:cNvPr>
          <p:cNvSpPr/>
          <p:nvPr/>
        </p:nvSpPr>
        <p:spPr>
          <a:xfrm>
            <a:off x="7370580" y="3237653"/>
            <a:ext cx="473204" cy="4732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3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331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C2297B-00D6-CD45-878A-4D8D57277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8490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A671AA-8C6C-A447-9F9D-83E921051017}"/>
              </a:ext>
            </a:extLst>
          </p:cNvPr>
          <p:cNvSpPr txBox="1">
            <a:spLocks/>
          </p:cNvSpPr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2pPr>
            <a:lvl3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3pPr>
            <a:lvl4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4pPr>
            <a:lvl5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5pPr>
            <a:lvl6pPr marL="4572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6pPr>
            <a:lvl7pPr marL="9144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7pPr>
            <a:lvl8pPr marL="13716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8pPr>
            <a:lvl9pPr marL="18288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</a:rPr>
              <a:t>Heterogeneity in distributed research network</a:t>
            </a:r>
            <a:endParaRPr lang="en-US" sz="2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2127A0-5A85-8940-8016-47A6C339CD55}"/>
              </a:ext>
            </a:extLst>
          </p:cNvPr>
          <p:cNvGrpSpPr/>
          <p:nvPr/>
        </p:nvGrpSpPr>
        <p:grpSpPr>
          <a:xfrm>
            <a:off x="7637673" y="2807661"/>
            <a:ext cx="3987716" cy="2654033"/>
            <a:chOff x="7548486" y="470446"/>
            <a:chExt cx="3987716" cy="2654033"/>
          </a:xfrm>
        </p:grpSpPr>
        <p:pic>
          <p:nvPicPr>
            <p:cNvPr id="8" name="Picture 7" descr="A picture containing person, indoor, posing, suit&#10;&#10;Description automatically generated">
              <a:extLst>
                <a:ext uri="{FF2B5EF4-FFF2-40B4-BE49-F238E27FC236}">
                  <a16:creationId xmlns:a16="http://schemas.microsoft.com/office/drawing/2014/main" id="{9EBC1ED6-2FD9-C14C-80E4-BE0378C3C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1938" y="470446"/>
              <a:ext cx="1328743" cy="131213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0B0A18-D1A9-6348-AE63-09CC37F4D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681" y="480051"/>
              <a:ext cx="1315686" cy="130253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DC77AE-09A9-AD40-B2CB-4B9BDD2F9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6367" y="480050"/>
              <a:ext cx="1315686" cy="131568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8A4FD3C-25A5-D644-A957-C1BCDBFA5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8486" y="1796656"/>
              <a:ext cx="1315686" cy="1315686"/>
            </a:xfrm>
            <a:prstGeom prst="rect">
              <a:avLst/>
            </a:prstGeom>
          </p:spPr>
        </p:pic>
        <p:pic>
          <p:nvPicPr>
            <p:cNvPr id="15" name="Picture 14" descr="A picture containing person, wall, posing, spectacles&#10;&#10;Description automatically generated">
              <a:extLst>
                <a:ext uri="{FF2B5EF4-FFF2-40B4-BE49-F238E27FC236}">
                  <a16:creationId xmlns:a16="http://schemas.microsoft.com/office/drawing/2014/main" id="{408D912C-D39C-5E45-BE48-0AD012227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5731" y="1795736"/>
              <a:ext cx="1328743" cy="132874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57815C6-F8CA-464C-8460-E248117AE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5456" y="1770964"/>
              <a:ext cx="1340746" cy="1340746"/>
            </a:xfrm>
            <a:prstGeom prst="rect">
              <a:avLst/>
            </a:prstGeom>
          </p:spPr>
        </p:pic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C6FDFB3-43D4-E94D-8298-4F2A65008275}"/>
              </a:ext>
            </a:extLst>
          </p:cNvPr>
          <p:cNvSpPr txBox="1">
            <a:spLocks/>
          </p:cNvSpPr>
          <p:nvPr/>
        </p:nvSpPr>
        <p:spPr bwMode="auto">
          <a:xfrm>
            <a:off x="800609" y="4134678"/>
            <a:ext cx="6879442" cy="19952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242888" indent="-242888" algn="l" defTabSz="901700" rtl="0" eaLnBrk="0" fontAlgn="base" hangingPunct="0">
              <a:spcBef>
                <a:spcPts val="400"/>
              </a:spcBef>
              <a:spcAft>
                <a:spcPts val="200"/>
              </a:spcAft>
              <a:buClr>
                <a:schemeClr val="tx2"/>
              </a:buClr>
              <a:buSzPct val="120000"/>
              <a:buFont typeface="Lucida Grande" panose="020B0600040502020204" pitchFamily="34" charset="0"/>
              <a:buChar char="‣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0400" indent="-303213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7913" indent="-303213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8275" indent="-246063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95463" indent="-242888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ranklin Gothic Book" panose="020B0503020102020204" pitchFamily="34" charset="0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Most of existing distributed algorithms ignored the intrinsic nature of between-site heterogeneity</a:t>
            </a:r>
          </a:p>
          <a:p>
            <a:pPr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In real-world data, such heterogeneity cannot be ignored</a:t>
            </a:r>
          </a:p>
          <a:p>
            <a:pPr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9FBC47B6-C4A0-EC4F-B059-B7F3C3FFCF9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52" y="2475228"/>
            <a:ext cx="3589569" cy="20196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BDB81C-F6F6-F844-8FCC-C0AD357195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103" y="4108179"/>
            <a:ext cx="1340302" cy="132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03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C2297B-00D6-CD45-878A-4D8D57277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8490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A671AA-8C6C-A447-9F9D-83E921051017}"/>
              </a:ext>
            </a:extLst>
          </p:cNvPr>
          <p:cNvSpPr txBox="1">
            <a:spLocks/>
          </p:cNvSpPr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2pPr>
            <a:lvl3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3pPr>
            <a:lvl4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4pPr>
            <a:lvl5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5pPr>
            <a:lvl6pPr marL="4572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6pPr>
            <a:lvl7pPr marL="9144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7pPr>
            <a:lvl8pPr marL="13716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8pPr>
            <a:lvl9pPr marL="18288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Heterogeneity-aware PDA algorithms</a:t>
            </a:r>
            <a:endParaRPr lang="en-US" sz="2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pic>
        <p:nvPicPr>
          <p:cNvPr id="19" name="Picture 18" descr="Graphical user interface, text, application, letter&#10;&#10;Description automatically generated">
            <a:extLst>
              <a:ext uri="{FF2B5EF4-FFF2-40B4-BE49-F238E27FC236}">
                <a16:creationId xmlns:a16="http://schemas.microsoft.com/office/drawing/2014/main" id="{B0FE13CA-0202-E549-B30F-9DDCF6592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8" y="2543631"/>
            <a:ext cx="6624636" cy="2930652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57159CE7-263F-164E-9BAE-6C13EE7D6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982913"/>
              </p:ext>
            </p:extLst>
          </p:nvPr>
        </p:nvGraphicFramePr>
        <p:xfrm>
          <a:off x="1570034" y="5116920"/>
          <a:ext cx="5114647" cy="914400"/>
        </p:xfrm>
        <a:graphic>
          <a:graphicData uri="http://schemas.openxmlformats.org/drawingml/2006/table">
            <a:tbl>
              <a:tblPr/>
              <a:tblGrid>
                <a:gridCol w="5114647">
                  <a:extLst>
                    <a:ext uri="{9D8B030D-6E8A-4147-A177-3AD203B41FA5}">
                      <a16:colId xmlns:a16="http://schemas.microsoft.com/office/drawing/2014/main" val="36604134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u="sng" dirty="0">
                          <a:effectLst/>
                          <a:hlinkClick r:id="rId4"/>
                        </a:rPr>
                        <a:t/>
                      </a:r>
                      <a:br>
                        <a:rPr lang="en-US" b="0" u="sng" dirty="0">
                          <a:effectLst/>
                          <a:hlinkClick r:id="rId4"/>
                        </a:rPr>
                      </a:br>
                      <a:r>
                        <a:rPr lang="en-US" b="0" u="sng" dirty="0">
                          <a:effectLst/>
                          <a:hlinkClick r:id="rId4"/>
                        </a:rPr>
                        <a:t>arXiv:1912.09623</a:t>
                      </a:r>
                      <a:r>
                        <a:rPr lang="en-US" b="0" u="none" dirty="0">
                          <a:effectLst/>
                        </a:rPr>
                        <a:t>   </a:t>
                      </a:r>
                      <a:r>
                        <a:rPr lang="en-US" sz="1800" i="1" dirty="0">
                          <a:solidFill>
                            <a:schemeClr val="tx1"/>
                          </a:solidFill>
                        </a:rPr>
                        <a:t>Biometrika (invited revision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  <a:p>
                      <a:pPr fontAlgn="t"/>
                      <a:endParaRPr lang="en-US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198760"/>
                  </a:ext>
                </a:extLst>
              </a:tr>
            </a:tbl>
          </a:graphicData>
        </a:graphic>
      </p:graphicFrame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9988742-424B-C048-8076-035F8FF0A3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788" y="2543631"/>
            <a:ext cx="3882784" cy="335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81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C2297B-00D6-CD45-878A-4D8D57277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8490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A671AA-8C6C-A447-9F9D-83E921051017}"/>
              </a:ext>
            </a:extLst>
          </p:cNvPr>
          <p:cNvSpPr txBox="1">
            <a:spLocks/>
          </p:cNvSpPr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2pPr>
            <a:lvl3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3pPr>
            <a:lvl4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4pPr>
            <a:lvl5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5pPr>
            <a:lvl6pPr marL="4572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6pPr>
            <a:lvl7pPr marL="9144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7pPr>
            <a:lvl8pPr marL="13716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8pPr>
            <a:lvl9pPr marL="18288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“Robustify” PDA algorithms</a:t>
            </a:r>
            <a:endParaRPr lang="en-US" sz="2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A6B50D-322B-8644-8CD9-2C9043168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472" y="1071573"/>
            <a:ext cx="1418754" cy="1418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EDCB5E-625D-034E-94CF-9E5899AC0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30" y="2812168"/>
            <a:ext cx="10656225" cy="3111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8B2E8D-E26A-7E4F-B744-C72CC716AE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4162">
            <a:off x="1682303" y="2700956"/>
            <a:ext cx="8827394" cy="280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4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C02D14FC-E733-4845-A6F3-60F037C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76872"/>
            <a:ext cx="11074576" cy="430887"/>
          </a:xfrm>
        </p:spPr>
        <p:txBody>
          <a:bodyPr/>
          <a:lstStyle/>
          <a:p>
            <a:r>
              <a:rPr lang="en-US" altLang="zh-CN" sz="2800" b="1" dirty="0"/>
              <a:t>Recap</a:t>
            </a:r>
            <a:endParaRPr lang="en-US" sz="28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C20773-081C-394D-B717-C95FD65B6747}"/>
              </a:ext>
            </a:extLst>
          </p:cNvPr>
          <p:cNvGrpSpPr/>
          <p:nvPr/>
        </p:nvGrpSpPr>
        <p:grpSpPr>
          <a:xfrm>
            <a:off x="605368" y="3313078"/>
            <a:ext cx="11313982" cy="1549925"/>
            <a:chOff x="779952" y="3719682"/>
            <a:chExt cx="11313982" cy="1549925"/>
          </a:xfrm>
        </p:grpSpPr>
        <p:sp>
          <p:nvSpPr>
            <p:cNvPr id="3" name="Right Arrow 2">
              <a:extLst>
                <a:ext uri="{FF2B5EF4-FFF2-40B4-BE49-F238E27FC236}">
                  <a16:creationId xmlns:a16="http://schemas.microsoft.com/office/drawing/2014/main" id="{6D4D14CA-84EF-E44B-BCE8-B08E7A780A1A}"/>
                </a:ext>
              </a:extLst>
            </p:cNvPr>
            <p:cNvSpPr/>
            <p:nvPr/>
          </p:nvSpPr>
          <p:spPr bwMode="auto">
            <a:xfrm>
              <a:off x="779952" y="3719682"/>
              <a:ext cx="11313982" cy="1549925"/>
            </a:xfrm>
            <a:prstGeom prst="rightArrow">
              <a:avLst/>
            </a:prstGeom>
            <a:solidFill>
              <a:srgbClr val="696A6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C7F6EB-A8D7-744C-BB05-43E73AFA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18" y="4139651"/>
              <a:ext cx="10471591" cy="7358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6BD11B9-5F23-2A43-8FCA-4F0399F596B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8" y="1778314"/>
            <a:ext cx="7124369" cy="1886417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B0E7CFF-069A-FC49-A065-6FC8F569AEF9}"/>
              </a:ext>
            </a:extLst>
          </p:cNvPr>
          <p:cNvSpPr/>
          <p:nvPr/>
        </p:nvSpPr>
        <p:spPr>
          <a:xfrm>
            <a:off x="8291505" y="1291003"/>
            <a:ext cx="2298034" cy="1289326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Next:</a:t>
            </a:r>
          </a:p>
          <a:p>
            <a:pPr algn="ctr"/>
            <a:r>
              <a:rPr lang="en-US" sz="1600" b="1" dirty="0"/>
              <a:t>Bioban</a:t>
            </a:r>
            <a:r>
              <a:rPr lang="en-US" altLang="zh-CN" sz="1600" b="1" dirty="0"/>
              <a:t>k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Data</a:t>
            </a:r>
            <a:endParaRPr lang="en-US" sz="1600" b="1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011A3D2-29AE-F14E-947A-5881D33B69C5}"/>
              </a:ext>
            </a:extLst>
          </p:cNvPr>
          <p:cNvSpPr/>
          <p:nvPr/>
        </p:nvSpPr>
        <p:spPr>
          <a:xfrm>
            <a:off x="8291505" y="1034636"/>
            <a:ext cx="2298034" cy="25539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ardrop 31">
            <a:extLst>
              <a:ext uri="{FF2B5EF4-FFF2-40B4-BE49-F238E27FC236}">
                <a16:creationId xmlns:a16="http://schemas.microsoft.com/office/drawing/2014/main" id="{974E3148-A554-024B-BD8B-751C7E9E4F14}"/>
              </a:ext>
            </a:extLst>
          </p:cNvPr>
          <p:cNvSpPr/>
          <p:nvPr/>
        </p:nvSpPr>
        <p:spPr>
          <a:xfrm rot="8100000">
            <a:off x="9101230" y="2698173"/>
            <a:ext cx="717840" cy="717840"/>
          </a:xfrm>
          <a:prstGeom prst="teardrop">
            <a:avLst>
              <a:gd name="adj" fmla="val 12010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F88EFBA-BA86-734D-AEAA-17FB79EECA91}"/>
              </a:ext>
            </a:extLst>
          </p:cNvPr>
          <p:cNvSpPr/>
          <p:nvPr/>
        </p:nvSpPr>
        <p:spPr>
          <a:xfrm>
            <a:off x="9226267" y="2819540"/>
            <a:ext cx="473204" cy="4732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5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60A669-2280-B64D-9C69-BA03EAECD111}"/>
              </a:ext>
            </a:extLst>
          </p:cNvPr>
          <p:cNvSpPr txBox="1"/>
          <p:nvPr/>
        </p:nvSpPr>
        <p:spPr bwMode="auto">
          <a:xfrm>
            <a:off x="3970015" y="1225815"/>
            <a:ext cx="91050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012142"/>
                </a:solidFill>
              </a:rPr>
              <a:t>EHR</a:t>
            </a:r>
            <a:r>
              <a:rPr lang="zh-CN" altLang="en-US" sz="1600" b="1" dirty="0">
                <a:solidFill>
                  <a:srgbClr val="012142"/>
                </a:solidFill>
              </a:rPr>
              <a:t> </a:t>
            </a:r>
            <a:r>
              <a:rPr lang="en-US" altLang="zh-CN" sz="1600" b="1" dirty="0">
                <a:solidFill>
                  <a:srgbClr val="012142"/>
                </a:solidFill>
              </a:rPr>
              <a:t>data</a:t>
            </a:r>
            <a:endParaRPr lang="en-US" sz="1600" b="1" dirty="0">
              <a:solidFill>
                <a:srgbClr val="012142"/>
              </a:solidFill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F2319378-DFA1-BE49-AF52-7E0871B1637C}"/>
              </a:ext>
            </a:extLst>
          </p:cNvPr>
          <p:cNvSpPr/>
          <p:nvPr/>
        </p:nvSpPr>
        <p:spPr bwMode="auto">
          <a:xfrm rot="5400000">
            <a:off x="4183348" y="-1763270"/>
            <a:ext cx="430888" cy="6901501"/>
          </a:xfrm>
          <a:prstGeom prst="leftBrace">
            <a:avLst>
              <a:gd name="adj1" fmla="val 8333"/>
              <a:gd name="adj2" fmla="val 49539"/>
            </a:avLst>
          </a:prstGeom>
          <a:noFill/>
          <a:ln w="28575" cap="flat" cmpd="sng" algn="ctr">
            <a:solidFill>
              <a:srgbClr val="99A22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484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9B8897D-0CFC-E145-AFCC-CFD208109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 eaLnBrk="1" hangingPunct="1">
              <a:lnSpc>
                <a:spcPct val="90000"/>
              </a:lnSpc>
            </a:pPr>
            <a:r>
              <a:rPr lang="en-US" sz="3400" dirty="0">
                <a:latin typeface="+mj-lt"/>
                <a:cs typeface="+mj-cs"/>
              </a:rPr>
              <a:t>From EHR to biobank: Secure data integration of multiple biobanks - the “Sum-Share Algorithm”</a:t>
            </a:r>
          </a:p>
        </p:txBody>
      </p:sp>
      <p:sp>
        <p:nvSpPr>
          <p:cNvPr id="46" name="Rectangle 37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3F4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D023BA-7DA5-C54F-B75C-06ACDBC56D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37" y="2597541"/>
            <a:ext cx="3226003" cy="3291840"/>
          </a:xfrm>
          <a:prstGeom prst="rect">
            <a:avLst/>
          </a:prstGeom>
        </p:spPr>
      </p:pic>
      <p:sp>
        <p:nvSpPr>
          <p:cNvPr id="42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C6772F-488D-8841-ACC3-787974DC2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195" y="2423160"/>
            <a:ext cx="4318676" cy="3914229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D6BAD00C-7928-0A44-918F-C2CF5691B00A}"/>
              </a:ext>
            </a:extLst>
          </p:cNvPr>
          <p:cNvSpPr txBox="1">
            <a:spLocks/>
          </p:cNvSpPr>
          <p:nvPr/>
        </p:nvSpPr>
        <p:spPr bwMode="auto">
          <a:xfrm>
            <a:off x="321564" y="5830228"/>
            <a:ext cx="5202423" cy="46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2pPr>
            <a:lvl3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3pPr>
            <a:lvl4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4pPr>
            <a:lvl5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5pPr>
            <a:lvl6pPr marL="4572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6pPr>
            <a:lvl7pPr marL="9144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7pPr>
            <a:lvl8pPr marL="13716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8pPr>
            <a:lvl9pPr marL="18288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en-US" sz="1400" dirty="0">
                <a:latin typeface="+mj-lt"/>
                <a:cs typeface="+mj-cs"/>
              </a:rPr>
              <a:t>Li, Chen, Ritchie and Moore, (2020) Nature Review Genetics</a:t>
            </a:r>
          </a:p>
        </p:txBody>
      </p:sp>
    </p:spTree>
    <p:extLst>
      <p:ext uri="{BB962C8B-B14F-4D97-AF65-F5344CB8AC3E}">
        <p14:creationId xmlns:p14="http://schemas.microsoft.com/office/powerpoint/2010/main" val="37048939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C2297B-00D6-CD45-878A-4D8D57277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8490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A671AA-8C6C-A447-9F9D-83E921051017}"/>
              </a:ext>
            </a:extLst>
          </p:cNvPr>
          <p:cNvSpPr txBox="1">
            <a:spLocks/>
          </p:cNvSpPr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2pPr>
            <a:lvl3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3pPr>
            <a:lvl4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4pPr>
            <a:lvl5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5pPr>
            <a:lvl6pPr marL="4572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6pPr>
            <a:lvl7pPr marL="9144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7pPr>
            <a:lvl8pPr marL="13716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8pPr>
            <a:lvl9pPr marL="18288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Secure data integration of multiple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biobanks - the Sum-Share Algorithm</a:t>
            </a:r>
            <a:endParaRPr lang="en-US" sz="2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E0D87-47E1-A94F-B36D-B76EFEDC5CB5}"/>
              </a:ext>
            </a:extLst>
          </p:cNvPr>
          <p:cNvSpPr txBox="1"/>
          <p:nvPr/>
        </p:nvSpPr>
        <p:spPr bwMode="auto">
          <a:xfrm>
            <a:off x="9248932" y="4795113"/>
            <a:ext cx="2703226" cy="93205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Li et al., 2020. Nature Communications (in press)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A20C48-AF9D-3F42-9D11-44354C58D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1" y="2705426"/>
            <a:ext cx="6047911" cy="2233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038D52-B382-4346-85F8-B49113EA0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97" y="2615557"/>
            <a:ext cx="1906103" cy="2001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2872B1-8D83-744F-9283-11524FDB24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979" y="2552145"/>
            <a:ext cx="2227772" cy="347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328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4BD63E-7661-FA4B-9857-9918EEC47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1" y="-23853"/>
            <a:ext cx="12192000" cy="27022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E9220D-9BA9-9242-BF25-9712047DD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234" y="3266409"/>
            <a:ext cx="1999791" cy="1981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1E39D8-FA5A-C645-9AD0-E0C08CB3A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621" y="3257094"/>
            <a:ext cx="1999791" cy="19997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4A87759-2F58-2D4A-8928-9CB551CFA099}"/>
              </a:ext>
            </a:extLst>
          </p:cNvPr>
          <p:cNvSpPr txBox="1">
            <a:spLocks/>
          </p:cNvSpPr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2pPr>
            <a:lvl3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3pPr>
            <a:lvl4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4pPr>
            <a:lvl5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5pPr>
            <a:lvl6pPr marL="4572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6pPr>
            <a:lvl7pPr marL="9144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7pPr>
            <a:lvl8pPr marL="13716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8pPr>
            <a:lvl9pPr marL="18288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  <a:latin typeface="+mj-lt"/>
                <a:cs typeface="+mj-cs"/>
              </a:rPr>
              <a:t>Dissemination and software platform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87A559-A245-8446-8D75-7D8708CE84B2}"/>
              </a:ext>
            </a:extLst>
          </p:cNvPr>
          <p:cNvSpPr/>
          <p:nvPr/>
        </p:nvSpPr>
        <p:spPr bwMode="auto">
          <a:xfrm>
            <a:off x="206734" y="5835563"/>
            <a:ext cx="11985266" cy="5202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AAE4411-BAD5-4149-B925-7D9B0679D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26" y="2642276"/>
            <a:ext cx="4758412" cy="4126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31B429-DB65-744E-8A41-0ED32F6A0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83" y="502178"/>
            <a:ext cx="9158767" cy="567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3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536998A-FB17-4B27-A2A2-E79CBE0164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7883468" cy="6858001"/>
            <a:chOff x="0" y="-1"/>
            <a:chExt cx="7883468" cy="6858001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0C0D7D4-D83D-4C58-87D1-955F0A9173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7476051" cy="6858000"/>
            </a:xfrm>
            <a:custGeom>
              <a:avLst/>
              <a:gdLst>
                <a:gd name="connsiteX0" fmla="*/ 0 w 7476051"/>
                <a:gd name="connsiteY0" fmla="*/ 0 h 6858000"/>
                <a:gd name="connsiteX1" fmla="*/ 5853028 w 7476051"/>
                <a:gd name="connsiteY1" fmla="*/ 0 h 6858000"/>
                <a:gd name="connsiteX2" fmla="*/ 5875152 w 7476051"/>
                <a:gd name="connsiteY2" fmla="*/ 14997 h 6858000"/>
                <a:gd name="connsiteX3" fmla="*/ 7476051 w 7476051"/>
                <a:gd name="connsiteY3" fmla="*/ 3621656 h 6858000"/>
                <a:gd name="connsiteX4" fmla="*/ 5601702 w 7476051"/>
                <a:gd name="connsiteY4" fmla="*/ 6374814 h 6858000"/>
                <a:gd name="connsiteX5" fmla="*/ 5085053 w 7476051"/>
                <a:gd name="connsiteY5" fmla="*/ 6780599 h 6858000"/>
                <a:gd name="connsiteX6" fmla="*/ 4973297 w 7476051"/>
                <a:gd name="connsiteY6" fmla="*/ 6858000 h 6858000"/>
                <a:gd name="connsiteX7" fmla="*/ 0 w 7476051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6051" h="6858000">
                  <a:moveTo>
                    <a:pt x="0" y="0"/>
                  </a:moveTo>
                  <a:lnTo>
                    <a:pt x="5853028" y="0"/>
                  </a:lnTo>
                  <a:lnTo>
                    <a:pt x="5875152" y="14997"/>
                  </a:lnTo>
                  <a:cubicBezTo>
                    <a:pt x="6902315" y="754641"/>
                    <a:pt x="7476051" y="2093192"/>
                    <a:pt x="7476051" y="3621656"/>
                  </a:cubicBezTo>
                  <a:cubicBezTo>
                    <a:pt x="7476051" y="4969131"/>
                    <a:pt x="6547326" y="5602839"/>
                    <a:pt x="5601702" y="6374814"/>
                  </a:cubicBezTo>
                  <a:cubicBezTo>
                    <a:pt x="5429499" y="6515397"/>
                    <a:pt x="5258871" y="6653108"/>
                    <a:pt x="5085053" y="6780599"/>
                  </a:cubicBezTo>
                  <a:lnTo>
                    <a:pt x="497329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5F9A324-404E-4C5D-AFF0-C5D0D84182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48204" y="-1"/>
              <a:ext cx="2535264" cy="6858001"/>
            </a:xfrm>
            <a:custGeom>
              <a:avLst/>
              <a:gdLst>
                <a:gd name="connsiteX0" fmla="*/ 1218585 w 2535264"/>
                <a:gd name="connsiteY0" fmla="*/ 0 h 6858001"/>
                <a:gd name="connsiteX1" fmla="*/ 1236561 w 2535264"/>
                <a:gd name="connsiteY1" fmla="*/ 0 h 6858001"/>
                <a:gd name="connsiteX2" fmla="*/ 1264452 w 2535264"/>
                <a:gd name="connsiteY2" fmla="*/ 24550 h 6858001"/>
                <a:gd name="connsiteX3" fmla="*/ 2528121 w 2535264"/>
                <a:gd name="connsiteY3" fmla="*/ 3710502 h 6858001"/>
                <a:gd name="connsiteX4" fmla="*/ 492890 w 2535264"/>
                <a:gd name="connsiteY4" fmla="*/ 6507511 h 6858001"/>
                <a:gd name="connsiteX5" fmla="*/ 221418 w 2535264"/>
                <a:gd name="connsiteY5" fmla="*/ 6713387 h 6858001"/>
                <a:gd name="connsiteX6" fmla="*/ 20100 w 2535264"/>
                <a:gd name="connsiteY6" fmla="*/ 6858001 h 6858001"/>
                <a:gd name="connsiteX7" fmla="*/ 0 w 2535264"/>
                <a:gd name="connsiteY7" fmla="*/ 6858001 h 6858001"/>
                <a:gd name="connsiteX8" fmla="*/ 202488 w 2535264"/>
                <a:gd name="connsiteY8" fmla="*/ 6712547 h 6858001"/>
                <a:gd name="connsiteX9" fmla="*/ 473961 w 2535264"/>
                <a:gd name="connsiteY9" fmla="*/ 6506670 h 6858001"/>
                <a:gd name="connsiteX10" fmla="*/ 2509192 w 2535264"/>
                <a:gd name="connsiteY10" fmla="*/ 3709662 h 6858001"/>
                <a:gd name="connsiteX11" fmla="*/ 1245521 w 2535264"/>
                <a:gd name="connsiteY11" fmla="*/ 23708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5264" h="6858001">
                  <a:moveTo>
                    <a:pt x="1218585" y="0"/>
                  </a:moveTo>
                  <a:lnTo>
                    <a:pt x="1236561" y="0"/>
                  </a:lnTo>
                  <a:lnTo>
                    <a:pt x="1264452" y="24550"/>
                  </a:lnTo>
                  <a:cubicBezTo>
                    <a:pt x="2149109" y="863108"/>
                    <a:pt x="2598329" y="2210814"/>
                    <a:pt x="2528121" y="3710502"/>
                  </a:cubicBezTo>
                  <a:cubicBezTo>
                    <a:pt x="2462100" y="5120751"/>
                    <a:pt x="1489450" y="5742158"/>
                    <a:pt x="492890" y="6507511"/>
                  </a:cubicBezTo>
                  <a:cubicBezTo>
                    <a:pt x="402151" y="6577199"/>
                    <a:pt x="311847" y="6646154"/>
                    <a:pt x="221418" y="6713387"/>
                  </a:cubicBezTo>
                  <a:lnTo>
                    <a:pt x="20100" y="6858001"/>
                  </a:lnTo>
                  <a:lnTo>
                    <a:pt x="0" y="6858001"/>
                  </a:lnTo>
                  <a:lnTo>
                    <a:pt x="202488" y="6712547"/>
                  </a:lnTo>
                  <a:cubicBezTo>
                    <a:pt x="292917" y="6645314"/>
                    <a:pt x="383222" y="6576359"/>
                    <a:pt x="473961" y="6506670"/>
                  </a:cubicBezTo>
                  <a:cubicBezTo>
                    <a:pt x="1470520" y="5741317"/>
                    <a:pt x="2443170" y="5119911"/>
                    <a:pt x="2509192" y="3709662"/>
                  </a:cubicBezTo>
                  <a:cubicBezTo>
                    <a:pt x="2579400" y="2209973"/>
                    <a:pt x="2130178" y="862268"/>
                    <a:pt x="1245521" y="23708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C4CE3C4-3600-4353-9FE1-B32D06BEF0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3373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3D8D103B-1A96-484A-8980-2F29E1FA86B4}"/>
              </a:ext>
            </a:extLst>
          </p:cNvPr>
          <p:cNvSpPr txBox="1">
            <a:spLocks/>
          </p:cNvSpPr>
          <p:nvPr/>
        </p:nvSpPr>
        <p:spPr>
          <a:xfrm>
            <a:off x="1179575" y="0"/>
            <a:ext cx="4916425" cy="1588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2pPr>
            <a:lvl3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3pPr>
            <a:lvl4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4pPr>
            <a:lvl5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5pPr>
            <a:lvl6pPr marL="4572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6pPr>
            <a:lvl7pPr marL="9144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7pPr>
            <a:lvl8pPr marL="13716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8pPr>
            <a:lvl9pPr marL="18288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+mj-lt"/>
                <a:cs typeface="+mj-cs"/>
              </a:rPr>
              <a:t>Acknowledgements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A5C0E1-35BD-CE42-A168-5DDC282DD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961" y="1410642"/>
            <a:ext cx="1828800" cy="1828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01B1BB-5448-9E48-95C7-CBFB40785A3D}"/>
              </a:ext>
            </a:extLst>
          </p:cNvPr>
          <p:cNvSpPr txBox="1"/>
          <p:nvPr/>
        </p:nvSpPr>
        <p:spPr>
          <a:xfrm>
            <a:off x="1154338" y="1871345"/>
            <a:ext cx="7247862" cy="44700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 err="1">
                <a:solidFill>
                  <a:schemeClr val="tx1"/>
                </a:solidFill>
                <a:latin typeface="+mn-lt"/>
              </a:rPr>
              <a:t>PennCIL</a:t>
            </a:r>
            <a:r>
              <a:rPr lang="en-US" sz="1700" b="1" dirty="0">
                <a:solidFill>
                  <a:schemeClr val="tx1"/>
                </a:solidFill>
                <a:latin typeface="+mn-lt"/>
              </a:rPr>
              <a:t> Alumni</a:t>
            </a:r>
            <a:r>
              <a:rPr lang="en-US" sz="1700" dirty="0">
                <a:solidFill>
                  <a:schemeClr val="tx1"/>
                </a:solidFill>
                <a:latin typeface="+mn-lt"/>
              </a:rPr>
              <a:t>: </a:t>
            </a:r>
            <a:r>
              <a:rPr lang="en-US" sz="1700" b="1" dirty="0">
                <a:solidFill>
                  <a:schemeClr val="tx1"/>
                </a:solidFill>
                <a:latin typeface="+mn-lt"/>
              </a:rPr>
              <a:t>Rui Duan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/>
                </a:solidFill>
                <a:latin typeface="+mn-lt"/>
              </a:rPr>
              <a:t>     (</a:t>
            </a:r>
            <a:r>
              <a:rPr lang="en-US" altLang="zh-CN" sz="1700" dirty="0">
                <a:solidFill>
                  <a:schemeClr val="tx1"/>
                </a:solidFill>
              </a:rPr>
              <a:t>Harvard University, Assistant Professor of Biostatistics</a:t>
            </a:r>
            <a:r>
              <a:rPr lang="en-US" sz="17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+mn-lt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 err="1">
                <a:solidFill>
                  <a:schemeClr val="tx1"/>
                </a:solidFill>
                <a:latin typeface="+mn-lt"/>
              </a:rPr>
              <a:t>PennCIL</a:t>
            </a:r>
            <a:r>
              <a:rPr lang="en-US" sz="1700" b="1" dirty="0">
                <a:solidFill>
                  <a:schemeClr val="tx1"/>
                </a:solidFill>
                <a:latin typeface="+mn-lt"/>
              </a:rPr>
              <a:t> Group Members</a:t>
            </a:r>
            <a:r>
              <a:rPr lang="en-US" sz="1700" dirty="0">
                <a:solidFill>
                  <a:schemeClr val="tx1"/>
                </a:solidFill>
                <a:latin typeface="+mn-lt"/>
              </a:rPr>
              <a:t>: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/>
                </a:solidFill>
                <a:latin typeface="+mn-lt"/>
              </a:rPr>
              <a:t>    Mackenzie Edmondson, </a:t>
            </a:r>
            <a:r>
              <a:rPr lang="en-US" sz="1700" dirty="0" err="1">
                <a:solidFill>
                  <a:schemeClr val="tx1"/>
                </a:solidFill>
                <a:latin typeface="+mn-lt"/>
              </a:rPr>
              <a:t>Ruowang</a:t>
            </a:r>
            <a:r>
              <a:rPr lang="en-US" sz="1700" dirty="0">
                <a:solidFill>
                  <a:schemeClr val="tx1"/>
                </a:solidFill>
                <a:latin typeface="+mn-lt"/>
              </a:rPr>
              <a:t> Li, </a:t>
            </a:r>
            <a:r>
              <a:rPr lang="en-US" sz="1700" dirty="0" err="1">
                <a:solidFill>
                  <a:schemeClr val="tx1"/>
                </a:solidFill>
                <a:latin typeface="+mn-lt"/>
              </a:rPr>
              <a:t>Xiaokang</a:t>
            </a:r>
            <a:r>
              <a:rPr lang="en-US" sz="1700" dirty="0">
                <a:solidFill>
                  <a:schemeClr val="tx1"/>
                </a:solidFill>
                <a:latin typeface="+mn-lt"/>
              </a:rPr>
              <a:t> Liu,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/>
                </a:solidFill>
                <a:latin typeface="+mn-lt"/>
              </a:rPr>
              <a:t>    </a:t>
            </a:r>
            <a:r>
              <a:rPr lang="en-US" sz="1700" dirty="0" err="1">
                <a:solidFill>
                  <a:schemeClr val="tx1"/>
                </a:solidFill>
                <a:latin typeface="+mn-lt"/>
              </a:rPr>
              <a:t>Chongliang</a:t>
            </a:r>
            <a:r>
              <a:rPr lang="en-US" sz="1700" dirty="0">
                <a:solidFill>
                  <a:schemeClr val="tx1"/>
                </a:solidFill>
                <a:latin typeface="+mn-lt"/>
              </a:rPr>
              <a:t> Luo, Jessie Tong, Yuchen Yang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1700" dirty="0">
              <a:solidFill>
                <a:schemeClr val="tx1"/>
              </a:solidFill>
              <a:latin typeface="+mn-lt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1"/>
                </a:solidFill>
              </a:rPr>
              <a:t>Penn/CHOP Collaborators</a:t>
            </a:r>
            <a:r>
              <a:rPr lang="en-US" sz="1700" dirty="0">
                <a:solidFill>
                  <a:schemeClr val="tx1"/>
                </a:solidFill>
              </a:rPr>
              <a:t>: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/>
                </a:solidFill>
              </a:rPr>
              <a:t>     Robert </a:t>
            </a:r>
            <a:r>
              <a:rPr lang="en-US" sz="1700" dirty="0" err="1">
                <a:solidFill>
                  <a:schemeClr val="tx1"/>
                </a:solidFill>
              </a:rPr>
              <a:t>Baldassano</a:t>
            </a:r>
            <a:r>
              <a:rPr lang="en-US" sz="1700" dirty="0">
                <a:solidFill>
                  <a:schemeClr val="tx1"/>
                </a:solidFill>
              </a:rPr>
              <a:t>, Mary Boland, Christopher Forrest,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/>
                </a:solidFill>
              </a:rPr>
              <a:t>     Ruben Gur, John H. Holmes, Henry </a:t>
            </a:r>
            <a:r>
              <a:rPr lang="en-US" sz="1700" dirty="0" err="1">
                <a:solidFill>
                  <a:schemeClr val="tx1"/>
                </a:solidFill>
              </a:rPr>
              <a:t>Kranzler</a:t>
            </a:r>
            <a:r>
              <a:rPr lang="en-US" sz="1700" dirty="0">
                <a:solidFill>
                  <a:schemeClr val="tx1"/>
                </a:solidFill>
              </a:rPr>
              <a:t>, Rebecca Hubbard,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/>
                </a:solidFill>
              </a:rPr>
              <a:t>     Ebbing Lautenbach, Peter Merkel, Jason Moore, Jeff Morris,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/>
                </a:solidFill>
              </a:rPr>
              <a:t>     Ronen Stein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1700" dirty="0">
              <a:solidFill>
                <a:schemeClr val="tx1"/>
              </a:solidFill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OHDSI Collaborators: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     </a:t>
            </a:r>
            <a:r>
              <a:rPr lang="en-US" sz="1600" dirty="0" err="1">
                <a:solidFill>
                  <a:schemeClr val="tx1"/>
                </a:solidFill>
              </a:rPr>
              <a:t>Martijn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Schuemie</a:t>
            </a:r>
            <a:r>
              <a:rPr lang="en-US" sz="1600" dirty="0">
                <a:solidFill>
                  <a:schemeClr val="tx1"/>
                </a:solidFill>
              </a:rPr>
              <a:t>, Patrick Ryan, Jesse A Berlin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1600" dirty="0">
              <a:solidFill>
                <a:schemeClr val="tx1"/>
              </a:solidFill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Cornell University: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     Yang Ning</a:t>
            </a:r>
            <a:endParaRPr lang="en-US" sz="17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E4DC6A-CAC7-8F45-B399-33B54892C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01" y="4336347"/>
            <a:ext cx="2891179" cy="730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03C8EB-6D35-BF45-BBD7-65DDD0316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551" y="5431380"/>
            <a:ext cx="2862642" cy="6226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882652-7459-BC4F-B8D5-6CF5D2ABB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00" y="3377506"/>
            <a:ext cx="2891179" cy="7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58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4BD63E-7661-FA4B-9857-9918EEC47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1" y="-23853"/>
            <a:ext cx="12192000" cy="2702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1E39D8-FA5A-C645-9AD0-E0C08CB3A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737" y="2624614"/>
            <a:ext cx="1466172" cy="146617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4A87759-2F58-2D4A-8928-9CB551CFA099}"/>
              </a:ext>
            </a:extLst>
          </p:cNvPr>
          <p:cNvSpPr txBox="1">
            <a:spLocks/>
          </p:cNvSpPr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2pPr>
            <a:lvl3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3pPr>
            <a:lvl4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4pPr>
            <a:lvl5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5pPr>
            <a:lvl6pPr marL="4572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6pPr>
            <a:lvl7pPr marL="9144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7pPr>
            <a:lvl8pPr marL="13716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8pPr>
            <a:lvl9pPr marL="18288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  <a:latin typeface="+mj-lt"/>
                <a:cs typeface="+mj-cs"/>
              </a:rPr>
              <a:t>Building an ecosystem for multi-site studies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87A559-A245-8446-8D75-7D8708CE84B2}"/>
              </a:ext>
            </a:extLst>
          </p:cNvPr>
          <p:cNvSpPr/>
          <p:nvPr/>
        </p:nvSpPr>
        <p:spPr bwMode="auto">
          <a:xfrm>
            <a:off x="206734" y="5835563"/>
            <a:ext cx="11985266" cy="5202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3D4BEC-355E-C441-BD71-C07235560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90" y="2678416"/>
            <a:ext cx="3601019" cy="33529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FDF497-94F1-D040-B7DA-0CC7A14CF898}"/>
              </a:ext>
            </a:extLst>
          </p:cNvPr>
          <p:cNvSpPr txBox="1"/>
          <p:nvPr/>
        </p:nvSpPr>
        <p:spPr bwMode="auto">
          <a:xfrm>
            <a:off x="6271400" y="6095692"/>
            <a:ext cx="39481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 dirty="0">
                <a:solidFill>
                  <a:srgbClr val="012142"/>
                </a:solidFill>
              </a:rPr>
              <a:t>O</a:t>
            </a:r>
            <a:r>
              <a:rPr lang="en-US" sz="2400" b="1" dirty="0">
                <a:solidFill>
                  <a:srgbClr val="012142"/>
                </a:solidFill>
              </a:rPr>
              <a:t>pioid </a:t>
            </a:r>
            <a:r>
              <a:rPr lang="en-US" altLang="zh-CN" sz="2400" b="1" dirty="0">
                <a:solidFill>
                  <a:srgbClr val="012142"/>
                </a:solidFill>
              </a:rPr>
              <a:t>U</a:t>
            </a:r>
            <a:r>
              <a:rPr lang="en-US" sz="2400" b="1" dirty="0">
                <a:solidFill>
                  <a:srgbClr val="012142"/>
                </a:solidFill>
              </a:rPr>
              <a:t>se </a:t>
            </a:r>
            <a:r>
              <a:rPr lang="en-US" altLang="zh-CN" sz="2400" b="1" dirty="0">
                <a:solidFill>
                  <a:srgbClr val="012142"/>
                </a:solidFill>
              </a:rPr>
              <a:t>D</a:t>
            </a:r>
            <a:r>
              <a:rPr lang="en-US" sz="2400" b="1" dirty="0">
                <a:solidFill>
                  <a:srgbClr val="012142"/>
                </a:solidFill>
              </a:rPr>
              <a:t>isorder</a:t>
            </a:r>
            <a:r>
              <a:rPr lang="zh-CN" altLang="en-US" sz="2400" b="1" dirty="0">
                <a:solidFill>
                  <a:srgbClr val="012142"/>
                </a:solidFill>
              </a:rPr>
              <a:t> </a:t>
            </a:r>
            <a:r>
              <a:rPr lang="en-US" altLang="zh-CN" sz="2400" b="1" dirty="0">
                <a:solidFill>
                  <a:srgbClr val="012142"/>
                </a:solidFill>
              </a:rPr>
              <a:t>(OUD)</a:t>
            </a:r>
            <a:endParaRPr lang="en-US" sz="2400" b="1" dirty="0">
              <a:solidFill>
                <a:srgbClr val="01214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25CA21-5685-664E-BEF7-DA926E7C5ADB}"/>
              </a:ext>
            </a:extLst>
          </p:cNvPr>
          <p:cNvSpPr txBox="1"/>
          <p:nvPr/>
        </p:nvSpPr>
        <p:spPr bwMode="auto">
          <a:xfrm>
            <a:off x="1451554" y="6119545"/>
            <a:ext cx="37141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 dirty="0">
                <a:solidFill>
                  <a:srgbClr val="012142"/>
                </a:solidFill>
              </a:rPr>
              <a:t>A</a:t>
            </a:r>
            <a:r>
              <a:rPr lang="en-US" sz="2400" b="1" dirty="0">
                <a:solidFill>
                  <a:srgbClr val="012142"/>
                </a:solidFill>
              </a:rPr>
              <a:t>lzheimer‘s </a:t>
            </a:r>
            <a:r>
              <a:rPr lang="en-US" altLang="zh-CN" sz="2400" b="1" dirty="0">
                <a:solidFill>
                  <a:srgbClr val="012142"/>
                </a:solidFill>
              </a:rPr>
              <a:t>D</a:t>
            </a:r>
            <a:r>
              <a:rPr lang="en-US" sz="2400" b="1" dirty="0">
                <a:solidFill>
                  <a:srgbClr val="012142"/>
                </a:solidFill>
              </a:rPr>
              <a:t>isease</a:t>
            </a:r>
            <a:r>
              <a:rPr lang="zh-CN" altLang="en-US" sz="2400" b="1" dirty="0">
                <a:solidFill>
                  <a:srgbClr val="012142"/>
                </a:solidFill>
              </a:rPr>
              <a:t> </a:t>
            </a:r>
            <a:r>
              <a:rPr lang="en-US" altLang="zh-CN" sz="2400" b="1" dirty="0">
                <a:solidFill>
                  <a:srgbClr val="012142"/>
                </a:solidFill>
              </a:rPr>
              <a:t>(AD)</a:t>
            </a:r>
            <a:endParaRPr lang="en-US" sz="2400" b="1" dirty="0">
              <a:solidFill>
                <a:srgbClr val="012142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FCAB36-3241-264D-A4C3-BFCDAF3AF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08" y="2678520"/>
            <a:ext cx="354965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252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1157503-897E-49DA-8378-FFCDB99CF58E}"/>
              </a:ext>
            </a:extLst>
          </p:cNvPr>
          <p:cNvSpPr/>
          <p:nvPr/>
        </p:nvSpPr>
        <p:spPr>
          <a:xfrm>
            <a:off x="5202508" y="2470807"/>
            <a:ext cx="1668181" cy="1668181"/>
          </a:xfrm>
          <a:prstGeom prst="ellipse">
            <a:avLst/>
          </a:prstGeom>
          <a:solidFill>
            <a:schemeClr val="bg1">
              <a:lumMod val="8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374C095-D6E5-4979-B61F-9ED7FE2C3141}"/>
              </a:ext>
            </a:extLst>
          </p:cNvPr>
          <p:cNvSpPr/>
          <p:nvPr/>
        </p:nvSpPr>
        <p:spPr>
          <a:xfrm>
            <a:off x="5062826" y="2331123"/>
            <a:ext cx="1947547" cy="1947546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FDEF2-6569-4483-BDD5-00225B4E29C6}"/>
              </a:ext>
            </a:extLst>
          </p:cNvPr>
          <p:cNvSpPr txBox="1"/>
          <p:nvPr/>
        </p:nvSpPr>
        <p:spPr>
          <a:xfrm>
            <a:off x="5657877" y="3095114"/>
            <a:ext cx="70814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PDA</a:t>
            </a:r>
            <a:endParaRPr lang="en-IN" sz="20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65CDF06-5EF0-420F-A755-684CABA600E6}"/>
              </a:ext>
            </a:extLst>
          </p:cNvPr>
          <p:cNvSpPr/>
          <p:nvPr/>
        </p:nvSpPr>
        <p:spPr>
          <a:xfrm>
            <a:off x="5827767" y="4048291"/>
            <a:ext cx="171960" cy="1719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BC7EB-041E-B447-8FE7-FEE886F08841}"/>
              </a:ext>
            </a:extLst>
          </p:cNvPr>
          <p:cNvSpPr/>
          <p:nvPr/>
        </p:nvSpPr>
        <p:spPr bwMode="auto">
          <a:xfrm>
            <a:off x="206734" y="5875319"/>
            <a:ext cx="11985266" cy="5202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F6B1EE-432C-9D4A-8BC5-364EE784CD12}"/>
              </a:ext>
            </a:extLst>
          </p:cNvPr>
          <p:cNvSpPr/>
          <p:nvPr/>
        </p:nvSpPr>
        <p:spPr>
          <a:xfrm>
            <a:off x="5214054" y="4544285"/>
            <a:ext cx="1143347" cy="114334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82240C-A144-9B48-BE04-E944C20641F6}"/>
              </a:ext>
            </a:extLst>
          </p:cNvPr>
          <p:cNvCxnSpPr>
            <a:cxnSpLocks/>
          </p:cNvCxnSpPr>
          <p:nvPr/>
        </p:nvCxnSpPr>
        <p:spPr>
          <a:xfrm rot="9156955" flipV="1">
            <a:off x="5783886" y="4180695"/>
            <a:ext cx="211956" cy="312342"/>
          </a:xfrm>
          <a:prstGeom prst="straightConnector1">
            <a:avLst/>
          </a:prstGeom>
          <a:ln w="19050" cap="rnd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455C8E4-7530-6148-9BC3-89A392B8E0DF}"/>
              </a:ext>
            </a:extLst>
          </p:cNvPr>
          <p:cNvSpPr/>
          <p:nvPr/>
        </p:nvSpPr>
        <p:spPr>
          <a:xfrm>
            <a:off x="5827767" y="4048291"/>
            <a:ext cx="171960" cy="1719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3897BE-2784-2A4B-99BC-934DD0245CB7}"/>
              </a:ext>
            </a:extLst>
          </p:cNvPr>
          <p:cNvSpPr txBox="1"/>
          <p:nvPr/>
        </p:nvSpPr>
        <p:spPr>
          <a:xfrm>
            <a:off x="3985850" y="5719583"/>
            <a:ext cx="3294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3CE40"/>
                </a:solidFill>
              </a:rPr>
              <a:t>O</a:t>
            </a:r>
            <a:r>
              <a:rPr lang="en-US" dirty="0">
                <a:solidFill>
                  <a:srgbClr val="C3CE40"/>
                </a:solidFill>
              </a:rPr>
              <a:t>ne-shot </a:t>
            </a:r>
            <a:r>
              <a:rPr lang="en-US" b="1" dirty="0">
                <a:solidFill>
                  <a:srgbClr val="C3CE40"/>
                </a:solidFill>
              </a:rPr>
              <a:t>D</a:t>
            </a:r>
            <a:r>
              <a:rPr lang="en-US" dirty="0">
                <a:solidFill>
                  <a:srgbClr val="C3CE40"/>
                </a:solidFill>
              </a:rPr>
              <a:t>istributed </a:t>
            </a:r>
            <a:r>
              <a:rPr lang="en-US" b="1" dirty="0">
                <a:solidFill>
                  <a:srgbClr val="C3CE40"/>
                </a:solidFill>
              </a:rPr>
              <a:t>A</a:t>
            </a:r>
            <a:r>
              <a:rPr lang="en-US" dirty="0">
                <a:solidFill>
                  <a:srgbClr val="C3CE40"/>
                </a:solidFill>
              </a:rPr>
              <a:t>lgorithms for </a:t>
            </a:r>
            <a:r>
              <a:rPr lang="en-US" b="1" dirty="0">
                <a:solidFill>
                  <a:srgbClr val="C3CE40"/>
                </a:solidFill>
              </a:rPr>
              <a:t>L</a:t>
            </a:r>
            <a:r>
              <a:rPr lang="en-US" dirty="0">
                <a:solidFill>
                  <a:srgbClr val="C3CE40"/>
                </a:solidFill>
              </a:rPr>
              <a:t>ogistic regression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A73C0E-445E-4A4B-92CE-1EECCC206011}"/>
              </a:ext>
            </a:extLst>
          </p:cNvPr>
          <p:cNvGrpSpPr/>
          <p:nvPr/>
        </p:nvGrpSpPr>
        <p:grpSpPr>
          <a:xfrm>
            <a:off x="7280553" y="5687630"/>
            <a:ext cx="1100155" cy="817936"/>
            <a:chOff x="6357401" y="6222944"/>
            <a:chExt cx="1100155" cy="8179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6CBBDC6-6807-DA49-88E0-F576E0E0FF84}"/>
                    </a:ext>
                  </a:extLst>
                </p:cNvPr>
                <p:cNvSpPr txBox="1"/>
                <p:nvPr/>
              </p:nvSpPr>
              <p:spPr>
                <a:xfrm>
                  <a:off x="6357401" y="6376792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E978137-9C17-AA4A-868E-57FB077FC1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7401" y="6376792"/>
                  <a:ext cx="371384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E0054E9-89C4-3944-B5A4-8F590AE6EE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1298" y="6376792"/>
              <a:ext cx="303007" cy="184665"/>
            </a:xfrm>
            <a:prstGeom prst="straightConnector1">
              <a:avLst/>
            </a:prstGeom>
            <a:ln w="19050" cap="rnd">
              <a:solidFill>
                <a:schemeClr val="accent4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6854F32-3187-8444-8E65-03627ED721A5}"/>
                </a:ext>
              </a:extLst>
            </p:cNvPr>
            <p:cNvCxnSpPr>
              <a:cxnSpLocks/>
            </p:cNvCxnSpPr>
            <p:nvPr/>
          </p:nvCxnSpPr>
          <p:spPr>
            <a:xfrm>
              <a:off x="6720412" y="6687234"/>
              <a:ext cx="313893" cy="170766"/>
            </a:xfrm>
            <a:prstGeom prst="straightConnector1">
              <a:avLst/>
            </a:prstGeom>
            <a:ln w="19050" cap="rnd">
              <a:solidFill>
                <a:schemeClr val="accent4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E64C57A-0340-864C-8E21-891389E04878}"/>
                </a:ext>
              </a:extLst>
            </p:cNvPr>
            <p:cNvSpPr/>
            <p:nvPr/>
          </p:nvSpPr>
          <p:spPr>
            <a:xfrm>
              <a:off x="7085305" y="6222944"/>
              <a:ext cx="365760" cy="36576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016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  <a:endParaRPr lang="en-I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D34A41C-6BBD-B041-B398-C859B32EA8FC}"/>
                </a:ext>
              </a:extLst>
            </p:cNvPr>
            <p:cNvSpPr/>
            <p:nvPr/>
          </p:nvSpPr>
          <p:spPr>
            <a:xfrm>
              <a:off x="7091796" y="6675120"/>
              <a:ext cx="365760" cy="36576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016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0</a:t>
              </a:r>
              <a:endParaRPr lang="en-I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8FD7399-3A5A-3545-AAF6-F537EB7FA0E9}"/>
              </a:ext>
            </a:extLst>
          </p:cNvPr>
          <p:cNvSpPr txBox="1"/>
          <p:nvPr/>
        </p:nvSpPr>
        <p:spPr>
          <a:xfrm>
            <a:off x="5451084" y="4992290"/>
            <a:ext cx="6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ODAL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D138AF-9CE6-1A4F-84FA-BCB3932E7FB5}"/>
              </a:ext>
            </a:extLst>
          </p:cNvPr>
          <p:cNvSpPr/>
          <p:nvPr/>
        </p:nvSpPr>
        <p:spPr>
          <a:xfrm>
            <a:off x="5214054" y="4544285"/>
            <a:ext cx="1143347" cy="1143345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A255FB9-27A9-064D-A1E8-38BA1CF542A7}"/>
              </a:ext>
            </a:extLst>
          </p:cNvPr>
          <p:cNvSpPr/>
          <p:nvPr/>
        </p:nvSpPr>
        <p:spPr>
          <a:xfrm>
            <a:off x="3888685" y="3654894"/>
            <a:ext cx="1143347" cy="114334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36F4D8-A4AD-194D-8826-FE897CB84C6B}"/>
              </a:ext>
            </a:extLst>
          </p:cNvPr>
          <p:cNvCxnSpPr>
            <a:cxnSpLocks/>
          </p:cNvCxnSpPr>
          <p:nvPr/>
        </p:nvCxnSpPr>
        <p:spPr>
          <a:xfrm rot="9156955" flipV="1">
            <a:off x="5783886" y="4180695"/>
            <a:ext cx="211956" cy="312342"/>
          </a:xfrm>
          <a:prstGeom prst="straightConnector1">
            <a:avLst/>
          </a:prstGeom>
          <a:ln w="19050" cap="rnd"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4F434FE-6708-7F42-9462-A3145E7270BD}"/>
              </a:ext>
            </a:extLst>
          </p:cNvPr>
          <p:cNvSpPr/>
          <p:nvPr/>
        </p:nvSpPr>
        <p:spPr>
          <a:xfrm>
            <a:off x="5827767" y="4048291"/>
            <a:ext cx="171960" cy="17196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B8646E5-9C21-5C4E-8D84-AED31584C8E9}"/>
              </a:ext>
            </a:extLst>
          </p:cNvPr>
          <p:cNvCxnSpPr>
            <a:cxnSpLocks/>
          </p:cNvCxnSpPr>
          <p:nvPr/>
        </p:nvCxnSpPr>
        <p:spPr>
          <a:xfrm rot="12310858" flipV="1">
            <a:off x="5049163" y="3683827"/>
            <a:ext cx="211956" cy="312342"/>
          </a:xfrm>
          <a:prstGeom prst="straightConnector1">
            <a:avLst/>
          </a:prstGeom>
          <a:ln w="19050" cap="rnd"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BD71D01C-55CA-5C49-B443-E0929AC7D349}"/>
              </a:ext>
            </a:extLst>
          </p:cNvPr>
          <p:cNvSpPr/>
          <p:nvPr/>
        </p:nvSpPr>
        <p:spPr>
          <a:xfrm>
            <a:off x="5240197" y="3660172"/>
            <a:ext cx="171960" cy="17196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ABDEC6-0CC2-5241-B55B-34C4E3AD85EF}"/>
              </a:ext>
            </a:extLst>
          </p:cNvPr>
          <p:cNvSpPr txBox="1"/>
          <p:nvPr/>
        </p:nvSpPr>
        <p:spPr>
          <a:xfrm>
            <a:off x="5451084" y="4992290"/>
            <a:ext cx="6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ODAL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B72D0A-6801-C041-A207-C5C95A8FF045}"/>
              </a:ext>
            </a:extLst>
          </p:cNvPr>
          <p:cNvSpPr txBox="1"/>
          <p:nvPr/>
        </p:nvSpPr>
        <p:spPr>
          <a:xfrm>
            <a:off x="200029" y="3958641"/>
            <a:ext cx="383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D85538"/>
                </a:solidFill>
              </a:rPr>
              <a:t>Robust O</a:t>
            </a:r>
            <a:r>
              <a:rPr lang="en-US" dirty="0">
                <a:solidFill>
                  <a:srgbClr val="D85538"/>
                </a:solidFill>
              </a:rPr>
              <a:t>ne-shot </a:t>
            </a:r>
            <a:r>
              <a:rPr lang="en-US" b="1" dirty="0">
                <a:solidFill>
                  <a:srgbClr val="D85538"/>
                </a:solidFill>
              </a:rPr>
              <a:t>D</a:t>
            </a:r>
            <a:r>
              <a:rPr lang="en-US" dirty="0">
                <a:solidFill>
                  <a:srgbClr val="D85538"/>
                </a:solidFill>
              </a:rPr>
              <a:t>istributed </a:t>
            </a:r>
            <a:r>
              <a:rPr lang="en-US" b="1" dirty="0">
                <a:solidFill>
                  <a:srgbClr val="D85538"/>
                </a:solidFill>
              </a:rPr>
              <a:t>A</a:t>
            </a:r>
            <a:r>
              <a:rPr lang="en-US" dirty="0">
                <a:solidFill>
                  <a:srgbClr val="D85538"/>
                </a:solidFill>
              </a:rPr>
              <a:t>lgorithms for </a:t>
            </a:r>
            <a:r>
              <a:rPr lang="en-US" b="1" dirty="0">
                <a:solidFill>
                  <a:srgbClr val="D85538"/>
                </a:solidFill>
              </a:rPr>
              <a:t>L</a:t>
            </a:r>
            <a:r>
              <a:rPr lang="en-US" dirty="0">
                <a:solidFill>
                  <a:srgbClr val="D85538"/>
                </a:solidFill>
              </a:rPr>
              <a:t>ogistic regression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1149A9-EE80-F644-8592-2257734BAE1E}"/>
              </a:ext>
            </a:extLst>
          </p:cNvPr>
          <p:cNvSpPr txBox="1"/>
          <p:nvPr/>
        </p:nvSpPr>
        <p:spPr>
          <a:xfrm>
            <a:off x="3796299" y="4095274"/>
            <a:ext cx="1323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Robust-ODAL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07C8F4B-CC91-F64A-A605-74A28B180E09}"/>
              </a:ext>
            </a:extLst>
          </p:cNvPr>
          <p:cNvSpPr/>
          <p:nvPr/>
        </p:nvSpPr>
        <p:spPr>
          <a:xfrm>
            <a:off x="5214054" y="4544285"/>
            <a:ext cx="1143347" cy="1143345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F3DA459-1218-AA46-9840-EB7F5DB9916E}"/>
              </a:ext>
            </a:extLst>
          </p:cNvPr>
          <p:cNvSpPr/>
          <p:nvPr/>
        </p:nvSpPr>
        <p:spPr>
          <a:xfrm>
            <a:off x="3888685" y="3654894"/>
            <a:ext cx="1143347" cy="1143345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A75A82F-4F9A-BA40-966C-78FEF577E1F1}"/>
              </a:ext>
            </a:extLst>
          </p:cNvPr>
          <p:cNvCxnSpPr>
            <a:cxnSpLocks/>
          </p:cNvCxnSpPr>
          <p:nvPr/>
        </p:nvCxnSpPr>
        <p:spPr>
          <a:xfrm rot="9156955" flipV="1">
            <a:off x="5783886" y="4180695"/>
            <a:ext cx="211956" cy="312342"/>
          </a:xfrm>
          <a:prstGeom prst="straightConnector1">
            <a:avLst/>
          </a:prstGeom>
          <a:ln w="19050" cap="rnd"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6EFF363B-DBF6-B043-9A0A-114311CB0026}"/>
              </a:ext>
            </a:extLst>
          </p:cNvPr>
          <p:cNvSpPr/>
          <p:nvPr/>
        </p:nvSpPr>
        <p:spPr>
          <a:xfrm>
            <a:off x="5827767" y="4048291"/>
            <a:ext cx="171960" cy="17196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EFA6CC4-B463-114E-9950-B95BFD503995}"/>
              </a:ext>
            </a:extLst>
          </p:cNvPr>
          <p:cNvCxnSpPr>
            <a:cxnSpLocks/>
          </p:cNvCxnSpPr>
          <p:nvPr/>
        </p:nvCxnSpPr>
        <p:spPr>
          <a:xfrm rot="12310858" flipV="1">
            <a:off x="5049163" y="3683827"/>
            <a:ext cx="211956" cy="312342"/>
          </a:xfrm>
          <a:prstGeom prst="straightConnector1">
            <a:avLst/>
          </a:prstGeom>
          <a:ln w="19050" cap="rnd"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C25E83A1-3868-D647-994F-973EE8DB9981}"/>
              </a:ext>
            </a:extLst>
          </p:cNvPr>
          <p:cNvSpPr/>
          <p:nvPr/>
        </p:nvSpPr>
        <p:spPr>
          <a:xfrm>
            <a:off x="5240197" y="3660172"/>
            <a:ext cx="171960" cy="17196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F84FFE-83C2-B149-9ECD-E2FEF8F68723}"/>
              </a:ext>
            </a:extLst>
          </p:cNvPr>
          <p:cNvSpPr txBox="1"/>
          <p:nvPr/>
        </p:nvSpPr>
        <p:spPr>
          <a:xfrm>
            <a:off x="5451084" y="4992290"/>
            <a:ext cx="6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ODAL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D6E7E2-8214-5A4D-A5CD-062B73995C75}"/>
              </a:ext>
            </a:extLst>
          </p:cNvPr>
          <p:cNvSpPr txBox="1"/>
          <p:nvPr/>
        </p:nvSpPr>
        <p:spPr>
          <a:xfrm>
            <a:off x="3796299" y="4095274"/>
            <a:ext cx="1323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Robust-ODAL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4090A9-F1E7-7E48-8755-DEB1CBF5D971}"/>
              </a:ext>
            </a:extLst>
          </p:cNvPr>
          <p:cNvSpPr txBox="1"/>
          <p:nvPr/>
        </p:nvSpPr>
        <p:spPr>
          <a:xfrm>
            <a:off x="5657877" y="3095114"/>
            <a:ext cx="70814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PDA</a:t>
            </a:r>
            <a:endParaRPr lang="en-IN" sz="20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7850972-C6D5-6847-89C1-EAF1584C1620}"/>
              </a:ext>
            </a:extLst>
          </p:cNvPr>
          <p:cNvSpPr/>
          <p:nvPr/>
        </p:nvSpPr>
        <p:spPr>
          <a:xfrm>
            <a:off x="3757893" y="2094100"/>
            <a:ext cx="1143347" cy="1143345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B138CA1-F081-A245-9E6C-3681D487BDE0}"/>
              </a:ext>
            </a:extLst>
          </p:cNvPr>
          <p:cNvCxnSpPr>
            <a:cxnSpLocks/>
          </p:cNvCxnSpPr>
          <p:nvPr/>
        </p:nvCxnSpPr>
        <p:spPr>
          <a:xfrm rot="15355674" flipV="1">
            <a:off x="4975039" y="2758096"/>
            <a:ext cx="211956" cy="312342"/>
          </a:xfrm>
          <a:prstGeom prst="straightConnector1">
            <a:avLst/>
          </a:prstGeom>
          <a:ln w="19050" cap="rnd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4EBD6BDF-0A21-1249-8E4A-54605312AEC3}"/>
              </a:ext>
            </a:extLst>
          </p:cNvPr>
          <p:cNvSpPr/>
          <p:nvPr/>
        </p:nvSpPr>
        <p:spPr>
          <a:xfrm>
            <a:off x="5183237" y="2888997"/>
            <a:ext cx="171960" cy="171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F67C03-95E2-2845-9238-23682BBFA477}"/>
              </a:ext>
            </a:extLst>
          </p:cNvPr>
          <p:cNvSpPr txBox="1"/>
          <p:nvPr/>
        </p:nvSpPr>
        <p:spPr>
          <a:xfrm>
            <a:off x="602833" y="2038316"/>
            <a:ext cx="3369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8B900"/>
                </a:solidFill>
              </a:rPr>
              <a:t>O</a:t>
            </a:r>
            <a:r>
              <a:rPr lang="en-US" dirty="0">
                <a:solidFill>
                  <a:srgbClr val="F8B900"/>
                </a:solidFill>
              </a:rPr>
              <a:t>ne-shot </a:t>
            </a:r>
            <a:r>
              <a:rPr lang="en-US" b="1" dirty="0">
                <a:solidFill>
                  <a:srgbClr val="F8B900"/>
                </a:solidFill>
              </a:rPr>
              <a:t>D</a:t>
            </a:r>
            <a:r>
              <a:rPr lang="en-US" dirty="0">
                <a:solidFill>
                  <a:srgbClr val="F8B900"/>
                </a:solidFill>
              </a:rPr>
              <a:t>istributed </a:t>
            </a:r>
            <a:r>
              <a:rPr lang="en-US" b="1" dirty="0">
                <a:solidFill>
                  <a:srgbClr val="F8B900"/>
                </a:solidFill>
              </a:rPr>
              <a:t>A</a:t>
            </a:r>
            <a:r>
              <a:rPr lang="en-US" dirty="0">
                <a:solidFill>
                  <a:srgbClr val="F8B900"/>
                </a:solidFill>
              </a:rPr>
              <a:t>lgorithms for </a:t>
            </a:r>
            <a:r>
              <a:rPr lang="en-US" altLang="zh-CN" b="1" dirty="0">
                <a:solidFill>
                  <a:srgbClr val="F8B900"/>
                </a:solidFill>
              </a:rPr>
              <a:t>C</a:t>
            </a:r>
            <a:r>
              <a:rPr lang="en-US" altLang="zh-CN" dirty="0">
                <a:solidFill>
                  <a:srgbClr val="F8B900"/>
                </a:solidFill>
              </a:rPr>
              <a:t>ox</a:t>
            </a:r>
            <a:r>
              <a:rPr lang="zh-CN" altLang="en-US" dirty="0">
                <a:solidFill>
                  <a:srgbClr val="F8B900"/>
                </a:solidFill>
              </a:rPr>
              <a:t> </a:t>
            </a:r>
            <a:r>
              <a:rPr lang="en-US" altLang="zh-CN" dirty="0">
                <a:solidFill>
                  <a:srgbClr val="F8B900"/>
                </a:solidFill>
              </a:rPr>
              <a:t>regression</a:t>
            </a:r>
            <a:endParaRPr lang="en-US" dirty="0">
              <a:solidFill>
                <a:srgbClr val="F8B900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C96882F-EEB0-AE4F-9F4D-12B975A59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0" y="2751705"/>
            <a:ext cx="2307782" cy="165134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45ADB85-8301-EF48-8B93-962F567D0CA2}"/>
              </a:ext>
            </a:extLst>
          </p:cNvPr>
          <p:cNvSpPr txBox="1"/>
          <p:nvPr/>
        </p:nvSpPr>
        <p:spPr>
          <a:xfrm>
            <a:off x="3985850" y="2530759"/>
            <a:ext cx="687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ODAC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F6AAA84-A887-0144-B289-184F674B88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57" y="758453"/>
            <a:ext cx="2837967" cy="1926194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CC601639-EF95-D847-854D-AC142C2A6843}"/>
              </a:ext>
            </a:extLst>
          </p:cNvPr>
          <p:cNvSpPr/>
          <p:nvPr/>
        </p:nvSpPr>
        <p:spPr>
          <a:xfrm>
            <a:off x="5214054" y="4544285"/>
            <a:ext cx="1143347" cy="1143345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8D94316-3043-7740-A5F4-E28701A0F2CA}"/>
              </a:ext>
            </a:extLst>
          </p:cNvPr>
          <p:cNvSpPr/>
          <p:nvPr/>
        </p:nvSpPr>
        <p:spPr>
          <a:xfrm>
            <a:off x="3888685" y="3654894"/>
            <a:ext cx="1143347" cy="1143345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C9488FC-76EB-FB46-A0BF-CE4E55AAF238}"/>
              </a:ext>
            </a:extLst>
          </p:cNvPr>
          <p:cNvCxnSpPr>
            <a:cxnSpLocks/>
          </p:cNvCxnSpPr>
          <p:nvPr/>
        </p:nvCxnSpPr>
        <p:spPr>
          <a:xfrm rot="9156955" flipV="1">
            <a:off x="5783886" y="4180695"/>
            <a:ext cx="211956" cy="312342"/>
          </a:xfrm>
          <a:prstGeom prst="straightConnector1">
            <a:avLst/>
          </a:prstGeom>
          <a:ln w="19050" cap="rnd"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578DD25C-522F-F242-AA03-7559F28A0F66}"/>
              </a:ext>
            </a:extLst>
          </p:cNvPr>
          <p:cNvSpPr/>
          <p:nvPr/>
        </p:nvSpPr>
        <p:spPr>
          <a:xfrm>
            <a:off x="5827767" y="4048291"/>
            <a:ext cx="171960" cy="17196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2DE8180-FAF4-FE4E-815D-8C8D5CB6675B}"/>
              </a:ext>
            </a:extLst>
          </p:cNvPr>
          <p:cNvCxnSpPr>
            <a:cxnSpLocks/>
          </p:cNvCxnSpPr>
          <p:nvPr/>
        </p:nvCxnSpPr>
        <p:spPr>
          <a:xfrm rot="12310858" flipV="1">
            <a:off x="5049163" y="3683827"/>
            <a:ext cx="211956" cy="312342"/>
          </a:xfrm>
          <a:prstGeom prst="straightConnector1">
            <a:avLst/>
          </a:prstGeom>
          <a:ln w="19050" cap="rnd"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346851A9-6DF2-9543-9292-6A25E6B0F39E}"/>
              </a:ext>
            </a:extLst>
          </p:cNvPr>
          <p:cNvSpPr/>
          <p:nvPr/>
        </p:nvSpPr>
        <p:spPr>
          <a:xfrm>
            <a:off x="5240197" y="3660172"/>
            <a:ext cx="171960" cy="17196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2BE317-7577-2F47-B86D-C860DDFA2944}"/>
              </a:ext>
            </a:extLst>
          </p:cNvPr>
          <p:cNvSpPr txBox="1"/>
          <p:nvPr/>
        </p:nvSpPr>
        <p:spPr>
          <a:xfrm>
            <a:off x="5451084" y="4992290"/>
            <a:ext cx="6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ODAL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321F019-A6B0-8A4D-9252-DEA4DBA75FE8}"/>
              </a:ext>
            </a:extLst>
          </p:cNvPr>
          <p:cNvSpPr txBox="1"/>
          <p:nvPr/>
        </p:nvSpPr>
        <p:spPr>
          <a:xfrm>
            <a:off x="3796299" y="4095274"/>
            <a:ext cx="1323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Robust-ODAL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EDE4267-3230-5A43-990E-CB1E61FF0501}"/>
              </a:ext>
            </a:extLst>
          </p:cNvPr>
          <p:cNvSpPr txBox="1"/>
          <p:nvPr/>
        </p:nvSpPr>
        <p:spPr>
          <a:xfrm>
            <a:off x="5657877" y="3095114"/>
            <a:ext cx="70814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PDA</a:t>
            </a:r>
            <a:endParaRPr lang="en-IN" sz="20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A08DF0A-70A7-304B-A194-4C922D6347A2}"/>
              </a:ext>
            </a:extLst>
          </p:cNvPr>
          <p:cNvSpPr/>
          <p:nvPr/>
        </p:nvSpPr>
        <p:spPr>
          <a:xfrm>
            <a:off x="3757893" y="2094100"/>
            <a:ext cx="1143347" cy="1143345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239C694-9787-BC44-8244-BAD8D4BB2B7B}"/>
              </a:ext>
            </a:extLst>
          </p:cNvPr>
          <p:cNvCxnSpPr>
            <a:cxnSpLocks/>
          </p:cNvCxnSpPr>
          <p:nvPr/>
        </p:nvCxnSpPr>
        <p:spPr>
          <a:xfrm rot="15355674" flipV="1">
            <a:off x="4975039" y="2758096"/>
            <a:ext cx="211956" cy="312342"/>
          </a:xfrm>
          <a:prstGeom prst="straightConnector1">
            <a:avLst/>
          </a:prstGeom>
          <a:ln w="19050" cap="rnd"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20A0963B-BDC0-F445-AB00-608C65201633}"/>
              </a:ext>
            </a:extLst>
          </p:cNvPr>
          <p:cNvSpPr/>
          <p:nvPr/>
        </p:nvSpPr>
        <p:spPr>
          <a:xfrm>
            <a:off x="5183237" y="2888997"/>
            <a:ext cx="171960" cy="17196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8B5C86E-23EB-A34C-9DA9-44F6847AE504}"/>
              </a:ext>
            </a:extLst>
          </p:cNvPr>
          <p:cNvSpPr txBox="1"/>
          <p:nvPr/>
        </p:nvSpPr>
        <p:spPr>
          <a:xfrm>
            <a:off x="3985850" y="2530759"/>
            <a:ext cx="687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ODAC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4E5F7E4-ADDD-784D-BA2E-406EC33EA141}"/>
              </a:ext>
            </a:extLst>
          </p:cNvPr>
          <p:cNvSpPr/>
          <p:nvPr/>
        </p:nvSpPr>
        <p:spPr>
          <a:xfrm>
            <a:off x="4904357" y="995930"/>
            <a:ext cx="1143347" cy="114334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1A4A5D1-87B3-5247-9371-92AF6464D5F4}"/>
              </a:ext>
            </a:extLst>
          </p:cNvPr>
          <p:cNvCxnSpPr>
            <a:cxnSpLocks/>
          </p:cNvCxnSpPr>
          <p:nvPr/>
        </p:nvCxnSpPr>
        <p:spPr>
          <a:xfrm rot="18606413" flipV="1">
            <a:off x="5601495" y="2157709"/>
            <a:ext cx="211956" cy="312342"/>
          </a:xfrm>
          <a:prstGeom prst="straightConnector1">
            <a:avLst/>
          </a:prstGeom>
          <a:ln w="19050" cap="rnd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BCDC754C-9F26-D841-8F73-737580FE7CDC}"/>
              </a:ext>
            </a:extLst>
          </p:cNvPr>
          <p:cNvSpPr/>
          <p:nvPr/>
        </p:nvSpPr>
        <p:spPr>
          <a:xfrm>
            <a:off x="5679174" y="2428653"/>
            <a:ext cx="171960" cy="17196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2061775-CBA0-4B48-B50F-D1919C6405A1}"/>
              </a:ext>
            </a:extLst>
          </p:cNvPr>
          <p:cNvSpPr txBox="1"/>
          <p:nvPr/>
        </p:nvSpPr>
        <p:spPr>
          <a:xfrm>
            <a:off x="2518492" y="407148"/>
            <a:ext cx="351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F0000"/>
                </a:solidFill>
              </a:rPr>
              <a:t>O</a:t>
            </a:r>
            <a:r>
              <a:rPr lang="en-US" dirty="0">
                <a:solidFill>
                  <a:srgbClr val="7F0000"/>
                </a:solidFill>
              </a:rPr>
              <a:t>ne-shot </a:t>
            </a:r>
            <a:r>
              <a:rPr lang="en-US" b="1" dirty="0">
                <a:solidFill>
                  <a:srgbClr val="7F0000"/>
                </a:solidFill>
              </a:rPr>
              <a:t>D</a:t>
            </a:r>
            <a:r>
              <a:rPr lang="en-US" dirty="0">
                <a:solidFill>
                  <a:srgbClr val="7F0000"/>
                </a:solidFill>
              </a:rPr>
              <a:t>istributed </a:t>
            </a:r>
            <a:r>
              <a:rPr lang="en-US" b="1" dirty="0">
                <a:solidFill>
                  <a:srgbClr val="7F0000"/>
                </a:solidFill>
              </a:rPr>
              <a:t>A</a:t>
            </a:r>
            <a:r>
              <a:rPr lang="en-US" dirty="0">
                <a:solidFill>
                  <a:srgbClr val="7F0000"/>
                </a:solidFill>
              </a:rPr>
              <a:t>lgorithms for </a:t>
            </a:r>
            <a:r>
              <a:rPr lang="en-US" altLang="zh-CN" b="1" dirty="0">
                <a:solidFill>
                  <a:srgbClr val="7F0000"/>
                </a:solidFill>
              </a:rPr>
              <a:t>P</a:t>
            </a:r>
            <a:r>
              <a:rPr lang="en-US" altLang="zh-CN" dirty="0">
                <a:solidFill>
                  <a:srgbClr val="7F0000"/>
                </a:solidFill>
              </a:rPr>
              <a:t>oisson</a:t>
            </a:r>
            <a:r>
              <a:rPr lang="zh-CN" altLang="en-US" dirty="0">
                <a:solidFill>
                  <a:srgbClr val="7F0000"/>
                </a:solidFill>
              </a:rPr>
              <a:t> </a:t>
            </a:r>
            <a:r>
              <a:rPr lang="en-US" altLang="zh-CN" dirty="0">
                <a:solidFill>
                  <a:srgbClr val="7F0000"/>
                </a:solidFill>
              </a:rPr>
              <a:t>regression</a:t>
            </a:r>
            <a:endParaRPr lang="en-US" dirty="0">
              <a:solidFill>
                <a:srgbClr val="7F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B9EBBE8-1C99-074B-8486-F732562FD06D}"/>
              </a:ext>
            </a:extLst>
          </p:cNvPr>
          <p:cNvSpPr txBox="1"/>
          <p:nvPr/>
        </p:nvSpPr>
        <p:spPr>
          <a:xfrm>
            <a:off x="5131768" y="1407824"/>
            <a:ext cx="688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ODAP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EB96EBC-2AB3-774F-A5D4-88B6571C9CCC}"/>
              </a:ext>
            </a:extLst>
          </p:cNvPr>
          <p:cNvSpPr/>
          <p:nvPr/>
        </p:nvSpPr>
        <p:spPr>
          <a:xfrm>
            <a:off x="5202508" y="2470807"/>
            <a:ext cx="1668181" cy="1668181"/>
          </a:xfrm>
          <a:prstGeom prst="ellipse">
            <a:avLst/>
          </a:prstGeom>
          <a:solidFill>
            <a:schemeClr val="bg1">
              <a:lumMod val="8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121EF9A-B8F0-5649-AD58-5799806378E7}"/>
              </a:ext>
            </a:extLst>
          </p:cNvPr>
          <p:cNvSpPr/>
          <p:nvPr/>
        </p:nvSpPr>
        <p:spPr>
          <a:xfrm>
            <a:off x="5062826" y="2331123"/>
            <a:ext cx="1947547" cy="1947546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B82649E-7A47-7C40-8B69-0192F661DB91}"/>
              </a:ext>
            </a:extLst>
          </p:cNvPr>
          <p:cNvSpPr/>
          <p:nvPr/>
        </p:nvSpPr>
        <p:spPr>
          <a:xfrm>
            <a:off x="5214054" y="4544285"/>
            <a:ext cx="1143347" cy="1143345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D4F06A4-CA03-DC4D-A9E3-753822115E5D}"/>
              </a:ext>
            </a:extLst>
          </p:cNvPr>
          <p:cNvSpPr/>
          <p:nvPr/>
        </p:nvSpPr>
        <p:spPr>
          <a:xfrm>
            <a:off x="3888685" y="3654894"/>
            <a:ext cx="1143347" cy="1143345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927EE6C-99DF-9248-BEE5-7352D5F2A6C9}"/>
              </a:ext>
            </a:extLst>
          </p:cNvPr>
          <p:cNvCxnSpPr>
            <a:cxnSpLocks/>
          </p:cNvCxnSpPr>
          <p:nvPr/>
        </p:nvCxnSpPr>
        <p:spPr>
          <a:xfrm rot="9156955" flipV="1">
            <a:off x="5783886" y="4180695"/>
            <a:ext cx="211956" cy="312342"/>
          </a:xfrm>
          <a:prstGeom prst="straightConnector1">
            <a:avLst/>
          </a:prstGeom>
          <a:ln w="19050" cap="rnd"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5ACF4802-B158-A444-840E-A1C398A1DA31}"/>
              </a:ext>
            </a:extLst>
          </p:cNvPr>
          <p:cNvSpPr/>
          <p:nvPr/>
        </p:nvSpPr>
        <p:spPr>
          <a:xfrm>
            <a:off x="5827767" y="4048291"/>
            <a:ext cx="171960" cy="17196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C0C9F07-66F1-5941-B659-256E94198BC9}"/>
              </a:ext>
            </a:extLst>
          </p:cNvPr>
          <p:cNvCxnSpPr>
            <a:cxnSpLocks/>
          </p:cNvCxnSpPr>
          <p:nvPr/>
        </p:nvCxnSpPr>
        <p:spPr>
          <a:xfrm rot="12310858" flipV="1">
            <a:off x="5049163" y="3683827"/>
            <a:ext cx="211956" cy="312342"/>
          </a:xfrm>
          <a:prstGeom prst="straightConnector1">
            <a:avLst/>
          </a:prstGeom>
          <a:ln w="19050" cap="rnd"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004A5DED-3132-2A4B-804C-958A6AD5B351}"/>
              </a:ext>
            </a:extLst>
          </p:cNvPr>
          <p:cNvSpPr/>
          <p:nvPr/>
        </p:nvSpPr>
        <p:spPr>
          <a:xfrm>
            <a:off x="5240197" y="3660172"/>
            <a:ext cx="171960" cy="17196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82DC25C-1100-D543-9D6C-9B977AC08994}"/>
              </a:ext>
            </a:extLst>
          </p:cNvPr>
          <p:cNvSpPr txBox="1"/>
          <p:nvPr/>
        </p:nvSpPr>
        <p:spPr>
          <a:xfrm>
            <a:off x="5451084" y="4992290"/>
            <a:ext cx="6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ODAL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5F825F1-1479-A743-911E-EADF16DC928E}"/>
              </a:ext>
            </a:extLst>
          </p:cNvPr>
          <p:cNvSpPr txBox="1"/>
          <p:nvPr/>
        </p:nvSpPr>
        <p:spPr>
          <a:xfrm>
            <a:off x="3796299" y="4095274"/>
            <a:ext cx="1323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Robust-ODAL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F0DE535-DA42-D740-B583-C4D598EA29C9}"/>
              </a:ext>
            </a:extLst>
          </p:cNvPr>
          <p:cNvSpPr txBox="1"/>
          <p:nvPr/>
        </p:nvSpPr>
        <p:spPr>
          <a:xfrm>
            <a:off x="5657877" y="3095114"/>
            <a:ext cx="70814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PDA</a:t>
            </a:r>
            <a:endParaRPr lang="en-IN" sz="20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E62A28F3-16F0-7842-B8C9-4687C1782F29}"/>
              </a:ext>
            </a:extLst>
          </p:cNvPr>
          <p:cNvSpPr/>
          <p:nvPr/>
        </p:nvSpPr>
        <p:spPr>
          <a:xfrm>
            <a:off x="3757893" y="2094100"/>
            <a:ext cx="1143347" cy="1143345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D222474E-DB71-B947-90CE-DE7D5BEBA42B}"/>
              </a:ext>
            </a:extLst>
          </p:cNvPr>
          <p:cNvCxnSpPr>
            <a:cxnSpLocks/>
          </p:cNvCxnSpPr>
          <p:nvPr/>
        </p:nvCxnSpPr>
        <p:spPr>
          <a:xfrm rot="15355674" flipV="1">
            <a:off x="4975039" y="2758096"/>
            <a:ext cx="211956" cy="312342"/>
          </a:xfrm>
          <a:prstGeom prst="straightConnector1">
            <a:avLst/>
          </a:prstGeom>
          <a:ln w="19050" cap="rnd"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3BAAF502-A5B9-EF46-933E-6D1246205991}"/>
              </a:ext>
            </a:extLst>
          </p:cNvPr>
          <p:cNvSpPr/>
          <p:nvPr/>
        </p:nvSpPr>
        <p:spPr>
          <a:xfrm>
            <a:off x="5183237" y="2888997"/>
            <a:ext cx="171960" cy="17196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71C821E-AD9F-624F-BC34-1A5A286B01D3}"/>
              </a:ext>
            </a:extLst>
          </p:cNvPr>
          <p:cNvSpPr txBox="1"/>
          <p:nvPr/>
        </p:nvSpPr>
        <p:spPr>
          <a:xfrm>
            <a:off x="3985850" y="2530759"/>
            <a:ext cx="687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ODAC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B9FC4F4-D402-EF49-AF54-CFD3DDD557BB}"/>
              </a:ext>
            </a:extLst>
          </p:cNvPr>
          <p:cNvSpPr/>
          <p:nvPr/>
        </p:nvSpPr>
        <p:spPr>
          <a:xfrm>
            <a:off x="4904357" y="995930"/>
            <a:ext cx="1143347" cy="1143345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2E5CE0A-58E5-024C-88B2-69F1D5D5E02E}"/>
              </a:ext>
            </a:extLst>
          </p:cNvPr>
          <p:cNvCxnSpPr>
            <a:cxnSpLocks/>
          </p:cNvCxnSpPr>
          <p:nvPr/>
        </p:nvCxnSpPr>
        <p:spPr>
          <a:xfrm rot="18606413" flipV="1">
            <a:off x="5601495" y="2157709"/>
            <a:ext cx="211956" cy="312342"/>
          </a:xfrm>
          <a:prstGeom prst="straightConnector1">
            <a:avLst/>
          </a:prstGeom>
          <a:ln w="19050" cap="rnd"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01903F3C-4429-6344-921B-F173134B9EC4}"/>
              </a:ext>
            </a:extLst>
          </p:cNvPr>
          <p:cNvSpPr/>
          <p:nvPr/>
        </p:nvSpPr>
        <p:spPr>
          <a:xfrm>
            <a:off x="5679174" y="2428653"/>
            <a:ext cx="171960" cy="17196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A886FE1-993B-ED40-85AC-E02E5B67022A}"/>
              </a:ext>
            </a:extLst>
          </p:cNvPr>
          <p:cNvSpPr txBox="1"/>
          <p:nvPr/>
        </p:nvSpPr>
        <p:spPr>
          <a:xfrm>
            <a:off x="5131768" y="1407824"/>
            <a:ext cx="688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ODAP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74B827B8-3181-8E42-85F1-0935A5F6D565}"/>
              </a:ext>
            </a:extLst>
          </p:cNvPr>
          <p:cNvSpPr/>
          <p:nvPr/>
        </p:nvSpPr>
        <p:spPr>
          <a:xfrm>
            <a:off x="6471090" y="1224723"/>
            <a:ext cx="1143347" cy="114334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F3E61EB-6DC5-CD4A-9F9C-9ED2E4F37172}"/>
              </a:ext>
            </a:extLst>
          </p:cNvPr>
          <p:cNvCxnSpPr>
            <a:cxnSpLocks/>
          </p:cNvCxnSpPr>
          <p:nvPr/>
        </p:nvCxnSpPr>
        <p:spPr>
          <a:xfrm flipV="1">
            <a:off x="6489436" y="2302501"/>
            <a:ext cx="211956" cy="312342"/>
          </a:xfrm>
          <a:prstGeom prst="straightConnector1">
            <a:avLst/>
          </a:prstGeom>
          <a:ln w="19050" cap="rnd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CACA2D68-EF0D-2149-A016-FB32FDAE1EE9}"/>
              </a:ext>
            </a:extLst>
          </p:cNvPr>
          <p:cNvSpPr/>
          <p:nvPr/>
        </p:nvSpPr>
        <p:spPr>
          <a:xfrm>
            <a:off x="6413380" y="2512688"/>
            <a:ext cx="171960" cy="1719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2DFE743-8589-9645-8728-D3B6BF79BC71}"/>
              </a:ext>
            </a:extLst>
          </p:cNvPr>
          <p:cNvSpPr txBox="1"/>
          <p:nvPr/>
        </p:nvSpPr>
        <p:spPr>
          <a:xfrm>
            <a:off x="7289777" y="1062038"/>
            <a:ext cx="3425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26B8B"/>
                </a:solidFill>
              </a:rPr>
              <a:t>O</a:t>
            </a:r>
            <a:r>
              <a:rPr lang="en-US" dirty="0">
                <a:solidFill>
                  <a:srgbClr val="326B8B"/>
                </a:solidFill>
              </a:rPr>
              <a:t>ne-shot </a:t>
            </a:r>
            <a:r>
              <a:rPr lang="en-US" b="1" dirty="0">
                <a:solidFill>
                  <a:srgbClr val="326B8B"/>
                </a:solidFill>
              </a:rPr>
              <a:t>D</a:t>
            </a:r>
            <a:r>
              <a:rPr lang="en-US" dirty="0">
                <a:solidFill>
                  <a:srgbClr val="326B8B"/>
                </a:solidFill>
              </a:rPr>
              <a:t>istributed </a:t>
            </a:r>
            <a:r>
              <a:rPr lang="en-US" b="1" dirty="0">
                <a:solidFill>
                  <a:srgbClr val="326B8B"/>
                </a:solidFill>
              </a:rPr>
              <a:t>A</a:t>
            </a:r>
            <a:r>
              <a:rPr lang="en-US" dirty="0">
                <a:solidFill>
                  <a:srgbClr val="326B8B"/>
                </a:solidFill>
              </a:rPr>
              <a:t>lgorithms for </a:t>
            </a:r>
            <a:r>
              <a:rPr lang="en-US" altLang="zh-CN" b="1" dirty="0">
                <a:solidFill>
                  <a:srgbClr val="326B8B"/>
                </a:solidFill>
              </a:rPr>
              <a:t>H</a:t>
            </a:r>
            <a:r>
              <a:rPr lang="en-US" altLang="zh-CN" dirty="0">
                <a:solidFill>
                  <a:srgbClr val="326B8B"/>
                </a:solidFill>
              </a:rPr>
              <a:t>urdle</a:t>
            </a:r>
            <a:r>
              <a:rPr lang="zh-CN" altLang="en-US" dirty="0">
                <a:solidFill>
                  <a:srgbClr val="326B8B"/>
                </a:solidFill>
              </a:rPr>
              <a:t> </a:t>
            </a:r>
            <a:r>
              <a:rPr lang="en-US" altLang="zh-CN" dirty="0">
                <a:solidFill>
                  <a:srgbClr val="326B8B"/>
                </a:solidFill>
              </a:rPr>
              <a:t>regression</a:t>
            </a:r>
            <a:endParaRPr lang="en-US" dirty="0">
              <a:solidFill>
                <a:srgbClr val="326B8B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F1B51F40-7AA5-074A-8C11-78260BF22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561" y="1708369"/>
            <a:ext cx="3023082" cy="2019569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76C6F297-F4D5-CC47-9A88-B74FA4596F91}"/>
              </a:ext>
            </a:extLst>
          </p:cNvPr>
          <p:cNvSpPr txBox="1"/>
          <p:nvPr/>
        </p:nvSpPr>
        <p:spPr>
          <a:xfrm>
            <a:off x="6723348" y="1664051"/>
            <a:ext cx="638829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1400" b="1" spc="-1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ODAH</a:t>
            </a:r>
            <a:endParaRPr lang="en-IN" sz="1400" b="1" spc="-15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C2A6CF6D-9E49-E142-97D8-D64FD5AF7D5E}"/>
              </a:ext>
            </a:extLst>
          </p:cNvPr>
          <p:cNvSpPr/>
          <p:nvPr/>
        </p:nvSpPr>
        <p:spPr>
          <a:xfrm>
            <a:off x="6471090" y="1224723"/>
            <a:ext cx="1143347" cy="1143345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761DBC2-8914-EF4F-B073-B2CEFA7534FF}"/>
              </a:ext>
            </a:extLst>
          </p:cNvPr>
          <p:cNvCxnSpPr>
            <a:cxnSpLocks/>
          </p:cNvCxnSpPr>
          <p:nvPr/>
        </p:nvCxnSpPr>
        <p:spPr>
          <a:xfrm flipV="1">
            <a:off x="6489436" y="2302501"/>
            <a:ext cx="211956" cy="312342"/>
          </a:xfrm>
          <a:prstGeom prst="straightConnector1">
            <a:avLst/>
          </a:prstGeom>
          <a:ln w="19050" cap="rnd"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99">
            <a:extLst>
              <a:ext uri="{FF2B5EF4-FFF2-40B4-BE49-F238E27FC236}">
                <a16:creationId xmlns:a16="http://schemas.microsoft.com/office/drawing/2014/main" id="{BBCAD65D-9E23-C04C-B36C-D1292B98566B}"/>
              </a:ext>
            </a:extLst>
          </p:cNvPr>
          <p:cNvSpPr/>
          <p:nvPr/>
        </p:nvSpPr>
        <p:spPr>
          <a:xfrm>
            <a:off x="6413380" y="2512688"/>
            <a:ext cx="171960" cy="17196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BB16630-26F9-0842-8C36-9587E7CCD9D5}"/>
              </a:ext>
            </a:extLst>
          </p:cNvPr>
          <p:cNvSpPr txBox="1"/>
          <p:nvPr/>
        </p:nvSpPr>
        <p:spPr>
          <a:xfrm>
            <a:off x="6723348" y="1664051"/>
            <a:ext cx="638829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1400" b="1" spc="-1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ODAH</a:t>
            </a:r>
            <a:endParaRPr lang="en-IN" sz="1400" b="1" spc="-15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F8357040-B912-E841-A048-E0BC156C46E9}"/>
              </a:ext>
            </a:extLst>
          </p:cNvPr>
          <p:cNvSpPr/>
          <p:nvPr/>
        </p:nvSpPr>
        <p:spPr>
          <a:xfrm>
            <a:off x="7281734" y="2562535"/>
            <a:ext cx="1143347" cy="114334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70E4A4A8-A3E2-5743-B789-FF309E8EC03D}"/>
              </a:ext>
            </a:extLst>
          </p:cNvPr>
          <p:cNvCxnSpPr>
            <a:cxnSpLocks/>
          </p:cNvCxnSpPr>
          <p:nvPr/>
        </p:nvCxnSpPr>
        <p:spPr>
          <a:xfrm rot="3021332" flipV="1">
            <a:off x="6943502" y="3090142"/>
            <a:ext cx="211956" cy="312342"/>
          </a:xfrm>
          <a:prstGeom prst="straightConnector1">
            <a:avLst/>
          </a:prstGeom>
          <a:ln w="19050" cap="rnd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>
            <a:extLst>
              <a:ext uri="{FF2B5EF4-FFF2-40B4-BE49-F238E27FC236}">
                <a16:creationId xmlns:a16="http://schemas.microsoft.com/office/drawing/2014/main" id="{C87B1E01-0210-D143-9326-DF5CB0C4FE29}"/>
              </a:ext>
            </a:extLst>
          </p:cNvPr>
          <p:cNvSpPr/>
          <p:nvPr/>
        </p:nvSpPr>
        <p:spPr>
          <a:xfrm>
            <a:off x="6788099" y="3175691"/>
            <a:ext cx="171960" cy="1719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A7A397C-690A-A24A-AE60-07632DF0C13F}"/>
              </a:ext>
            </a:extLst>
          </p:cNvPr>
          <p:cNvSpPr txBox="1"/>
          <p:nvPr/>
        </p:nvSpPr>
        <p:spPr>
          <a:xfrm>
            <a:off x="8023264" y="3120230"/>
            <a:ext cx="408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2"/>
                </a:solidFill>
              </a:rPr>
              <a:t>D</a:t>
            </a:r>
            <a:r>
              <a:rPr lang="en-US" altLang="zh-CN" dirty="0">
                <a:solidFill>
                  <a:schemeClr val="accent2"/>
                </a:solidFill>
              </a:rPr>
              <a:t>istributed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b="1" dirty="0">
                <a:solidFill>
                  <a:schemeClr val="accent2"/>
                </a:solidFill>
              </a:rPr>
              <a:t>L</a:t>
            </a:r>
            <a:r>
              <a:rPr lang="en-US" altLang="zh-CN" dirty="0">
                <a:solidFill>
                  <a:schemeClr val="accent2"/>
                </a:solidFill>
              </a:rPr>
              <a:t>inear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b="1" dirty="0">
                <a:solidFill>
                  <a:schemeClr val="accent2"/>
                </a:solidFill>
              </a:rPr>
              <a:t>M</a:t>
            </a:r>
            <a:r>
              <a:rPr lang="en-US" altLang="zh-CN" dirty="0">
                <a:solidFill>
                  <a:schemeClr val="accent2"/>
                </a:solidFill>
              </a:rPr>
              <a:t>ixed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b="1" dirty="0">
                <a:solidFill>
                  <a:schemeClr val="accent2"/>
                </a:solidFill>
              </a:rPr>
              <a:t>M</a:t>
            </a:r>
            <a:r>
              <a:rPr lang="en-US" altLang="zh-CN" dirty="0">
                <a:solidFill>
                  <a:schemeClr val="accent2"/>
                </a:solidFill>
              </a:rPr>
              <a:t>odel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B2446109-74ED-CF48-80E0-FF562724AFA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464" y="3660172"/>
            <a:ext cx="2912410" cy="1829642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59AF5C30-1F32-224A-8706-64B61F6C9199}"/>
              </a:ext>
            </a:extLst>
          </p:cNvPr>
          <p:cNvSpPr txBox="1"/>
          <p:nvPr/>
        </p:nvSpPr>
        <p:spPr>
          <a:xfrm>
            <a:off x="7465742" y="3021802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DLMM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08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  <p:bldP spid="11" grpId="1"/>
      <p:bldP spid="18" grpId="0"/>
      <p:bldP spid="20" grpId="0" animBg="1"/>
      <p:bldP spid="21" grpId="0" animBg="1"/>
      <p:bldP spid="23" grpId="0" animBg="1"/>
      <p:bldP spid="25" grpId="0" animBg="1"/>
      <p:bldP spid="26" grpId="0"/>
      <p:bldP spid="27" grpId="0"/>
      <p:bldP spid="27" grpId="1"/>
      <p:bldP spid="28" grpId="0"/>
      <p:bldP spid="29" grpId="0" animBg="1"/>
      <p:bldP spid="30" grpId="0" animBg="1"/>
      <p:bldP spid="32" grpId="0" animBg="1"/>
      <p:bldP spid="34" grpId="0" animBg="1"/>
      <p:bldP spid="35" grpId="0"/>
      <p:bldP spid="36" grpId="0"/>
      <p:bldP spid="37" grpId="0"/>
      <p:bldP spid="38" grpId="0" animBg="1"/>
      <p:bldP spid="41" grpId="0" animBg="1"/>
      <p:bldP spid="42" grpId="0"/>
      <p:bldP spid="42" grpId="1"/>
      <p:bldP spid="44" grpId="0"/>
      <p:bldP spid="46" grpId="0" animBg="1"/>
      <p:bldP spid="47" grpId="0" animBg="1"/>
      <p:bldP spid="49" grpId="0" animBg="1"/>
      <p:bldP spid="51" grpId="0" animBg="1"/>
      <p:bldP spid="52" grpId="0"/>
      <p:bldP spid="53" grpId="0"/>
      <p:bldP spid="54" grpId="0"/>
      <p:bldP spid="55" grpId="0" animBg="1"/>
      <p:bldP spid="57" grpId="0" animBg="1"/>
      <p:bldP spid="58" grpId="0"/>
      <p:bldP spid="59" grpId="0" animBg="1"/>
      <p:bldP spid="61" grpId="0" animBg="1"/>
      <p:bldP spid="62" grpId="0"/>
      <p:bldP spid="62" grpId="1"/>
      <p:bldP spid="63" grpId="0"/>
      <p:bldP spid="64" grpId="0" animBg="1"/>
      <p:bldP spid="65" grpId="0" animBg="1"/>
      <p:bldP spid="66" grpId="0" animBg="1"/>
      <p:bldP spid="67" grpId="0" animBg="1"/>
      <p:bldP spid="69" grpId="0" animBg="1"/>
      <p:bldP spid="71" grpId="0" animBg="1"/>
      <p:bldP spid="72" grpId="0"/>
      <p:bldP spid="73" grpId="0"/>
      <p:bldP spid="74" grpId="0"/>
      <p:bldP spid="75" grpId="0" animBg="1"/>
      <p:bldP spid="77" grpId="0" animBg="1"/>
      <p:bldP spid="78" grpId="0"/>
      <p:bldP spid="79" grpId="0" animBg="1"/>
      <p:bldP spid="81" grpId="0" animBg="1"/>
      <p:bldP spid="82" grpId="0"/>
      <p:bldP spid="83" grpId="0" animBg="1"/>
      <p:bldP spid="85" grpId="0" animBg="1"/>
      <p:bldP spid="86" grpId="0"/>
      <p:bldP spid="86" grpId="1"/>
      <p:bldP spid="88" grpId="0"/>
      <p:bldP spid="98" grpId="0" animBg="1"/>
      <p:bldP spid="100" grpId="0" animBg="1"/>
      <p:bldP spid="101" grpId="0"/>
      <p:bldP spid="102" grpId="0" animBg="1"/>
      <p:bldP spid="104" grpId="0" animBg="1"/>
      <p:bldP spid="105" grpId="0"/>
      <p:bldP spid="105" grpId="1"/>
      <p:bldP spid="10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1157503-897E-49DA-8378-FFCDB99CF58E}"/>
              </a:ext>
            </a:extLst>
          </p:cNvPr>
          <p:cNvSpPr/>
          <p:nvPr/>
        </p:nvSpPr>
        <p:spPr>
          <a:xfrm>
            <a:off x="5202508" y="2470807"/>
            <a:ext cx="1668181" cy="1668181"/>
          </a:xfrm>
          <a:prstGeom prst="ellipse">
            <a:avLst/>
          </a:prstGeom>
          <a:solidFill>
            <a:schemeClr val="bg1">
              <a:lumMod val="8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374C095-D6E5-4979-B61F-9ED7FE2C3141}"/>
              </a:ext>
            </a:extLst>
          </p:cNvPr>
          <p:cNvSpPr/>
          <p:nvPr/>
        </p:nvSpPr>
        <p:spPr>
          <a:xfrm>
            <a:off x="5062826" y="2331123"/>
            <a:ext cx="1947547" cy="1947546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FDEF2-6569-4483-BDD5-00225B4E29C6}"/>
              </a:ext>
            </a:extLst>
          </p:cNvPr>
          <p:cNvSpPr txBox="1"/>
          <p:nvPr/>
        </p:nvSpPr>
        <p:spPr>
          <a:xfrm>
            <a:off x="5657877" y="3095114"/>
            <a:ext cx="70814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PDA</a:t>
            </a:r>
            <a:endParaRPr lang="en-IN" sz="20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0B6A518-BC71-491F-888C-AA59A5D394D0}"/>
              </a:ext>
            </a:extLst>
          </p:cNvPr>
          <p:cNvSpPr/>
          <p:nvPr/>
        </p:nvSpPr>
        <p:spPr>
          <a:xfrm>
            <a:off x="6471090" y="1224723"/>
            <a:ext cx="1143347" cy="114334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D954F7-0F38-46B0-AB62-5CD055D247B9}"/>
              </a:ext>
            </a:extLst>
          </p:cNvPr>
          <p:cNvSpPr/>
          <p:nvPr/>
        </p:nvSpPr>
        <p:spPr>
          <a:xfrm>
            <a:off x="7281734" y="2562535"/>
            <a:ext cx="1143347" cy="114334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F570D7-670B-40FD-BA05-1FD4DB20B7E1}"/>
              </a:ext>
            </a:extLst>
          </p:cNvPr>
          <p:cNvSpPr/>
          <p:nvPr/>
        </p:nvSpPr>
        <p:spPr>
          <a:xfrm>
            <a:off x="6702892" y="4058690"/>
            <a:ext cx="1143347" cy="114334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5178E7-1665-4A45-AC2E-079817D01EAC}"/>
              </a:ext>
            </a:extLst>
          </p:cNvPr>
          <p:cNvSpPr/>
          <p:nvPr/>
        </p:nvSpPr>
        <p:spPr>
          <a:xfrm>
            <a:off x="5214054" y="4544285"/>
            <a:ext cx="1143347" cy="114334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93466FD-F89D-4A89-8C03-23C5E7C244A7}"/>
              </a:ext>
            </a:extLst>
          </p:cNvPr>
          <p:cNvSpPr/>
          <p:nvPr/>
        </p:nvSpPr>
        <p:spPr>
          <a:xfrm>
            <a:off x="3888685" y="3654894"/>
            <a:ext cx="1143347" cy="114334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D94A282-4815-4D84-9990-51CADBED2C63}"/>
              </a:ext>
            </a:extLst>
          </p:cNvPr>
          <p:cNvSpPr/>
          <p:nvPr/>
        </p:nvSpPr>
        <p:spPr>
          <a:xfrm>
            <a:off x="3757893" y="2094100"/>
            <a:ext cx="1143347" cy="1143345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30AD960-C3FF-4A66-8EFE-EECEF365042F}"/>
              </a:ext>
            </a:extLst>
          </p:cNvPr>
          <p:cNvSpPr/>
          <p:nvPr/>
        </p:nvSpPr>
        <p:spPr>
          <a:xfrm>
            <a:off x="4904357" y="995930"/>
            <a:ext cx="1143347" cy="114334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2F455C-90D2-4CF5-950C-FA71292619B1}"/>
              </a:ext>
            </a:extLst>
          </p:cNvPr>
          <p:cNvCxnSpPr>
            <a:cxnSpLocks/>
          </p:cNvCxnSpPr>
          <p:nvPr/>
        </p:nvCxnSpPr>
        <p:spPr>
          <a:xfrm flipV="1">
            <a:off x="6489436" y="2302501"/>
            <a:ext cx="211956" cy="312342"/>
          </a:xfrm>
          <a:prstGeom prst="straightConnector1">
            <a:avLst/>
          </a:prstGeom>
          <a:ln w="19050" cap="rnd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54F7C04B-9819-43BE-B53C-BB8199262AB9}"/>
              </a:ext>
            </a:extLst>
          </p:cNvPr>
          <p:cNvSpPr/>
          <p:nvPr/>
        </p:nvSpPr>
        <p:spPr>
          <a:xfrm>
            <a:off x="6413380" y="2512688"/>
            <a:ext cx="171960" cy="1719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B8B97C5-72F1-42B7-A04B-9D3558DA71EB}"/>
              </a:ext>
            </a:extLst>
          </p:cNvPr>
          <p:cNvCxnSpPr>
            <a:cxnSpLocks/>
          </p:cNvCxnSpPr>
          <p:nvPr/>
        </p:nvCxnSpPr>
        <p:spPr>
          <a:xfrm rot="3021332" flipV="1">
            <a:off x="6943502" y="3090142"/>
            <a:ext cx="211956" cy="312342"/>
          </a:xfrm>
          <a:prstGeom prst="straightConnector1">
            <a:avLst/>
          </a:prstGeom>
          <a:ln w="19050" cap="rnd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D0E29C3E-1CB6-4ECF-9DE8-495BE15B51EB}"/>
              </a:ext>
            </a:extLst>
          </p:cNvPr>
          <p:cNvSpPr/>
          <p:nvPr/>
        </p:nvSpPr>
        <p:spPr>
          <a:xfrm>
            <a:off x="6788099" y="3175691"/>
            <a:ext cx="171960" cy="1719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7F24CF1-B957-4364-AE32-D3BDCBC94BA8}"/>
              </a:ext>
            </a:extLst>
          </p:cNvPr>
          <p:cNvCxnSpPr>
            <a:cxnSpLocks/>
          </p:cNvCxnSpPr>
          <p:nvPr/>
        </p:nvCxnSpPr>
        <p:spPr>
          <a:xfrm rot="6131288" flipV="1">
            <a:off x="6631634" y="3884742"/>
            <a:ext cx="211956" cy="312342"/>
          </a:xfrm>
          <a:prstGeom prst="straightConnector1">
            <a:avLst/>
          </a:prstGeom>
          <a:ln w="19050" cap="rnd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FFFD6901-6C78-4E03-84A5-203BF2C0E165}"/>
              </a:ext>
            </a:extLst>
          </p:cNvPr>
          <p:cNvSpPr/>
          <p:nvPr/>
        </p:nvSpPr>
        <p:spPr>
          <a:xfrm>
            <a:off x="6528538" y="3827278"/>
            <a:ext cx="171960" cy="1719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4209B4D-0B08-4AC6-8474-1664D1772424}"/>
              </a:ext>
            </a:extLst>
          </p:cNvPr>
          <p:cNvCxnSpPr>
            <a:cxnSpLocks/>
          </p:cNvCxnSpPr>
          <p:nvPr/>
        </p:nvCxnSpPr>
        <p:spPr>
          <a:xfrm rot="9156955" flipV="1">
            <a:off x="5783886" y="4180695"/>
            <a:ext cx="211956" cy="312342"/>
          </a:xfrm>
          <a:prstGeom prst="straightConnector1">
            <a:avLst/>
          </a:prstGeom>
          <a:ln w="19050" cap="rnd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65CDF06-5EF0-420F-A755-684CABA600E6}"/>
              </a:ext>
            </a:extLst>
          </p:cNvPr>
          <p:cNvSpPr/>
          <p:nvPr/>
        </p:nvSpPr>
        <p:spPr>
          <a:xfrm>
            <a:off x="5827767" y="4048291"/>
            <a:ext cx="171960" cy="1719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F5BEF40-6BB3-4818-8000-A68968D70302}"/>
              </a:ext>
            </a:extLst>
          </p:cNvPr>
          <p:cNvCxnSpPr>
            <a:cxnSpLocks/>
          </p:cNvCxnSpPr>
          <p:nvPr/>
        </p:nvCxnSpPr>
        <p:spPr>
          <a:xfrm rot="12310858" flipV="1">
            <a:off x="5049163" y="3683827"/>
            <a:ext cx="211956" cy="312342"/>
          </a:xfrm>
          <a:prstGeom prst="straightConnector1">
            <a:avLst/>
          </a:prstGeom>
          <a:ln w="19050" cap="rnd"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7BC7BA54-EC38-4534-ACC7-AC0CD4DF47FE}"/>
              </a:ext>
            </a:extLst>
          </p:cNvPr>
          <p:cNvSpPr/>
          <p:nvPr/>
        </p:nvSpPr>
        <p:spPr>
          <a:xfrm>
            <a:off x="5240197" y="3660172"/>
            <a:ext cx="171960" cy="17196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5FCA851-1307-4AD0-BE1A-CEEF4EF690E9}"/>
              </a:ext>
            </a:extLst>
          </p:cNvPr>
          <p:cNvCxnSpPr>
            <a:cxnSpLocks/>
          </p:cNvCxnSpPr>
          <p:nvPr/>
        </p:nvCxnSpPr>
        <p:spPr>
          <a:xfrm rot="15355674" flipV="1">
            <a:off x="4975039" y="2758096"/>
            <a:ext cx="211956" cy="312342"/>
          </a:xfrm>
          <a:prstGeom prst="straightConnector1">
            <a:avLst/>
          </a:prstGeom>
          <a:ln w="19050" cap="rnd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BE4A37CF-EB64-41D8-A7D8-3059D060B45F}"/>
              </a:ext>
            </a:extLst>
          </p:cNvPr>
          <p:cNvSpPr/>
          <p:nvPr/>
        </p:nvSpPr>
        <p:spPr>
          <a:xfrm>
            <a:off x="5183237" y="2888997"/>
            <a:ext cx="171960" cy="171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4908893-F91C-4461-995B-E3A4C5A8214D}"/>
              </a:ext>
            </a:extLst>
          </p:cNvPr>
          <p:cNvCxnSpPr>
            <a:cxnSpLocks/>
          </p:cNvCxnSpPr>
          <p:nvPr/>
        </p:nvCxnSpPr>
        <p:spPr>
          <a:xfrm rot="18606413" flipV="1">
            <a:off x="5601495" y="2157709"/>
            <a:ext cx="211956" cy="312342"/>
          </a:xfrm>
          <a:prstGeom prst="straightConnector1">
            <a:avLst/>
          </a:prstGeom>
          <a:ln w="19050" cap="rnd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C8DEA68E-86D6-42A5-99D8-541456F8E5FF}"/>
              </a:ext>
            </a:extLst>
          </p:cNvPr>
          <p:cNvSpPr/>
          <p:nvPr/>
        </p:nvSpPr>
        <p:spPr>
          <a:xfrm>
            <a:off x="5679174" y="2428653"/>
            <a:ext cx="171960" cy="17196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1723E2-B255-4EC0-A62F-645CE4E0CF69}"/>
              </a:ext>
            </a:extLst>
          </p:cNvPr>
          <p:cNvSpPr txBox="1"/>
          <p:nvPr/>
        </p:nvSpPr>
        <p:spPr>
          <a:xfrm>
            <a:off x="5451084" y="4992290"/>
            <a:ext cx="6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ODAL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73B2295-C712-4E1F-9F75-689601CBA937}"/>
              </a:ext>
            </a:extLst>
          </p:cNvPr>
          <p:cNvSpPr txBox="1"/>
          <p:nvPr/>
        </p:nvSpPr>
        <p:spPr>
          <a:xfrm>
            <a:off x="3796299" y="4095274"/>
            <a:ext cx="1323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Robust-ODAL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82AD322-0E4A-44D3-87D2-6B2D0712EE0C}"/>
              </a:ext>
            </a:extLst>
          </p:cNvPr>
          <p:cNvSpPr txBox="1"/>
          <p:nvPr/>
        </p:nvSpPr>
        <p:spPr>
          <a:xfrm>
            <a:off x="3985850" y="2530759"/>
            <a:ext cx="687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ODAC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9846CE7-1A77-4746-B18A-AE0AEB2D113E}"/>
              </a:ext>
            </a:extLst>
          </p:cNvPr>
          <p:cNvSpPr txBox="1"/>
          <p:nvPr/>
        </p:nvSpPr>
        <p:spPr>
          <a:xfrm>
            <a:off x="5131768" y="1407824"/>
            <a:ext cx="688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ODAP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8652036-4FC1-4391-BC02-FA9EECFA2104}"/>
              </a:ext>
            </a:extLst>
          </p:cNvPr>
          <p:cNvSpPr txBox="1"/>
          <p:nvPr/>
        </p:nvSpPr>
        <p:spPr>
          <a:xfrm>
            <a:off x="6723348" y="1664051"/>
            <a:ext cx="638829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1400" b="1" spc="-1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ODAH</a:t>
            </a:r>
            <a:endParaRPr lang="en-IN" sz="1400" b="1" spc="-15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1B6539B-666F-4944-A13B-F80329FA3EB0}"/>
              </a:ext>
            </a:extLst>
          </p:cNvPr>
          <p:cNvSpPr txBox="1"/>
          <p:nvPr/>
        </p:nvSpPr>
        <p:spPr>
          <a:xfrm>
            <a:off x="7465742" y="3021802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DLMM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6F37C14-067F-4668-9735-5CFA1939ED63}"/>
              </a:ext>
            </a:extLst>
          </p:cNvPr>
          <p:cNvSpPr txBox="1"/>
          <p:nvPr/>
        </p:nvSpPr>
        <p:spPr>
          <a:xfrm>
            <a:off x="7100478" y="4415370"/>
            <a:ext cx="348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E4F2EF-FB98-4841-BF3E-0BF0F4DE7094}"/>
              </a:ext>
            </a:extLst>
          </p:cNvPr>
          <p:cNvSpPr/>
          <p:nvPr/>
        </p:nvSpPr>
        <p:spPr bwMode="auto">
          <a:xfrm>
            <a:off x="206734" y="5875319"/>
            <a:ext cx="11985266" cy="5202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71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>
            <a:spLocks/>
          </p:cNvSpPr>
          <p:nvPr/>
        </p:nvSpPr>
        <p:spPr bwMode="auto">
          <a:xfrm>
            <a:off x="5896982" y="2591745"/>
            <a:ext cx="1527778" cy="1232737"/>
          </a:xfrm>
          <a:custGeom>
            <a:avLst/>
            <a:gdLst>
              <a:gd name="T0" fmla="*/ 849 w 1424"/>
              <a:gd name="T1" fmla="*/ 0 h 1149"/>
              <a:gd name="T2" fmla="*/ 815 w 1424"/>
              <a:gd name="T3" fmla="*/ 58 h 1149"/>
              <a:gd name="T4" fmla="*/ 803 w 1424"/>
              <a:gd name="T5" fmla="*/ 126 h 1149"/>
              <a:gd name="T6" fmla="*/ 817 w 1424"/>
              <a:gd name="T7" fmla="*/ 200 h 1149"/>
              <a:gd name="T8" fmla="*/ 859 w 1424"/>
              <a:gd name="T9" fmla="*/ 262 h 1149"/>
              <a:gd name="T10" fmla="*/ 921 w 1424"/>
              <a:gd name="T11" fmla="*/ 302 h 1149"/>
              <a:gd name="T12" fmla="*/ 995 w 1424"/>
              <a:gd name="T13" fmla="*/ 318 h 1149"/>
              <a:gd name="T14" fmla="*/ 1070 w 1424"/>
              <a:gd name="T15" fmla="*/ 302 h 1149"/>
              <a:gd name="T16" fmla="*/ 1131 w 1424"/>
              <a:gd name="T17" fmla="*/ 262 h 1149"/>
              <a:gd name="T18" fmla="*/ 1173 w 1424"/>
              <a:gd name="T19" fmla="*/ 200 h 1149"/>
              <a:gd name="T20" fmla="*/ 1188 w 1424"/>
              <a:gd name="T21" fmla="*/ 126 h 1149"/>
              <a:gd name="T22" fmla="*/ 1176 w 1424"/>
              <a:gd name="T23" fmla="*/ 58 h 1149"/>
              <a:gd name="T24" fmla="*/ 1142 w 1424"/>
              <a:gd name="T25" fmla="*/ 0 h 1149"/>
              <a:gd name="T26" fmla="*/ 1420 w 1424"/>
              <a:gd name="T27" fmla="*/ 24 h 1149"/>
              <a:gd name="T28" fmla="*/ 1424 w 1424"/>
              <a:gd name="T29" fmla="*/ 92 h 1149"/>
              <a:gd name="T30" fmla="*/ 1420 w 1424"/>
              <a:gd name="T31" fmla="*/ 185 h 1149"/>
              <a:gd name="T32" fmla="*/ 1405 w 1424"/>
              <a:gd name="T33" fmla="*/ 300 h 1149"/>
              <a:gd name="T34" fmla="*/ 1371 w 1424"/>
              <a:gd name="T35" fmla="*/ 432 h 1149"/>
              <a:gd name="T36" fmla="*/ 1313 w 1424"/>
              <a:gd name="T37" fmla="*/ 579 h 1149"/>
              <a:gd name="T38" fmla="*/ 1227 w 1424"/>
              <a:gd name="T39" fmla="*/ 736 h 1149"/>
              <a:gd name="T40" fmla="*/ 1160 w 1424"/>
              <a:gd name="T41" fmla="*/ 839 h 1149"/>
              <a:gd name="T42" fmla="*/ 1103 w 1424"/>
              <a:gd name="T43" fmla="*/ 922 h 1149"/>
              <a:gd name="T44" fmla="*/ 1057 w 1424"/>
              <a:gd name="T45" fmla="*/ 987 h 1149"/>
              <a:gd name="T46" fmla="*/ 1019 w 1424"/>
              <a:gd name="T47" fmla="*/ 1043 h 1149"/>
              <a:gd name="T48" fmla="*/ 988 w 1424"/>
              <a:gd name="T49" fmla="*/ 1094 h 1149"/>
              <a:gd name="T50" fmla="*/ 963 w 1424"/>
              <a:gd name="T51" fmla="*/ 1149 h 1149"/>
              <a:gd name="T52" fmla="*/ 0 w 1424"/>
              <a:gd name="T53" fmla="*/ 505 h 1149"/>
              <a:gd name="T54" fmla="*/ 58 w 1424"/>
              <a:gd name="T55" fmla="*/ 538 h 1149"/>
              <a:gd name="T56" fmla="*/ 124 w 1424"/>
              <a:gd name="T57" fmla="*/ 551 h 1149"/>
              <a:gd name="T58" fmla="*/ 200 w 1424"/>
              <a:gd name="T59" fmla="*/ 535 h 1149"/>
              <a:gd name="T60" fmla="*/ 262 w 1424"/>
              <a:gd name="T61" fmla="*/ 494 h 1149"/>
              <a:gd name="T62" fmla="*/ 302 w 1424"/>
              <a:gd name="T63" fmla="*/ 433 h 1149"/>
              <a:gd name="T64" fmla="*/ 318 w 1424"/>
              <a:gd name="T65" fmla="*/ 357 h 1149"/>
              <a:gd name="T66" fmla="*/ 302 w 1424"/>
              <a:gd name="T67" fmla="*/ 283 h 1149"/>
              <a:gd name="T68" fmla="*/ 262 w 1424"/>
              <a:gd name="T69" fmla="*/ 221 h 1149"/>
              <a:gd name="T70" fmla="*/ 200 w 1424"/>
              <a:gd name="T71" fmla="*/ 181 h 1149"/>
              <a:gd name="T72" fmla="*/ 124 w 1424"/>
              <a:gd name="T73" fmla="*/ 165 h 1149"/>
              <a:gd name="T74" fmla="*/ 58 w 1424"/>
              <a:gd name="T75" fmla="*/ 177 h 1149"/>
              <a:gd name="T76" fmla="*/ 0 w 1424"/>
              <a:gd name="T77" fmla="*/ 211 h 1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24" h="1149">
                <a:moveTo>
                  <a:pt x="0" y="0"/>
                </a:moveTo>
                <a:lnTo>
                  <a:pt x="849" y="0"/>
                </a:lnTo>
                <a:lnTo>
                  <a:pt x="829" y="28"/>
                </a:lnTo>
                <a:lnTo>
                  <a:pt x="815" y="58"/>
                </a:lnTo>
                <a:lnTo>
                  <a:pt x="806" y="90"/>
                </a:lnTo>
                <a:lnTo>
                  <a:pt x="803" y="126"/>
                </a:lnTo>
                <a:lnTo>
                  <a:pt x="807" y="164"/>
                </a:lnTo>
                <a:lnTo>
                  <a:pt x="817" y="200"/>
                </a:lnTo>
                <a:lnTo>
                  <a:pt x="836" y="233"/>
                </a:lnTo>
                <a:lnTo>
                  <a:pt x="859" y="262"/>
                </a:lnTo>
                <a:lnTo>
                  <a:pt x="888" y="285"/>
                </a:lnTo>
                <a:lnTo>
                  <a:pt x="921" y="302"/>
                </a:lnTo>
                <a:lnTo>
                  <a:pt x="956" y="314"/>
                </a:lnTo>
                <a:lnTo>
                  <a:pt x="995" y="318"/>
                </a:lnTo>
                <a:lnTo>
                  <a:pt x="1035" y="314"/>
                </a:lnTo>
                <a:lnTo>
                  <a:pt x="1070" y="302"/>
                </a:lnTo>
                <a:lnTo>
                  <a:pt x="1103" y="285"/>
                </a:lnTo>
                <a:lnTo>
                  <a:pt x="1131" y="262"/>
                </a:lnTo>
                <a:lnTo>
                  <a:pt x="1155" y="233"/>
                </a:lnTo>
                <a:lnTo>
                  <a:pt x="1173" y="200"/>
                </a:lnTo>
                <a:lnTo>
                  <a:pt x="1184" y="164"/>
                </a:lnTo>
                <a:lnTo>
                  <a:pt x="1188" y="126"/>
                </a:lnTo>
                <a:lnTo>
                  <a:pt x="1185" y="90"/>
                </a:lnTo>
                <a:lnTo>
                  <a:pt x="1176" y="58"/>
                </a:lnTo>
                <a:lnTo>
                  <a:pt x="1161" y="28"/>
                </a:lnTo>
                <a:lnTo>
                  <a:pt x="1142" y="0"/>
                </a:lnTo>
                <a:lnTo>
                  <a:pt x="1418" y="0"/>
                </a:lnTo>
                <a:lnTo>
                  <a:pt x="1420" y="24"/>
                </a:lnTo>
                <a:lnTo>
                  <a:pt x="1423" y="54"/>
                </a:lnTo>
                <a:lnTo>
                  <a:pt x="1424" y="92"/>
                </a:lnTo>
                <a:lnTo>
                  <a:pt x="1423" y="135"/>
                </a:lnTo>
                <a:lnTo>
                  <a:pt x="1420" y="185"/>
                </a:lnTo>
                <a:lnTo>
                  <a:pt x="1414" y="240"/>
                </a:lnTo>
                <a:lnTo>
                  <a:pt x="1405" y="300"/>
                </a:lnTo>
                <a:lnTo>
                  <a:pt x="1390" y="364"/>
                </a:lnTo>
                <a:lnTo>
                  <a:pt x="1371" y="432"/>
                </a:lnTo>
                <a:lnTo>
                  <a:pt x="1346" y="504"/>
                </a:lnTo>
                <a:lnTo>
                  <a:pt x="1313" y="579"/>
                </a:lnTo>
                <a:lnTo>
                  <a:pt x="1274" y="656"/>
                </a:lnTo>
                <a:lnTo>
                  <a:pt x="1227" y="736"/>
                </a:lnTo>
                <a:lnTo>
                  <a:pt x="1192" y="791"/>
                </a:lnTo>
                <a:lnTo>
                  <a:pt x="1160" y="839"/>
                </a:lnTo>
                <a:lnTo>
                  <a:pt x="1130" y="882"/>
                </a:lnTo>
                <a:lnTo>
                  <a:pt x="1103" y="922"/>
                </a:lnTo>
                <a:lnTo>
                  <a:pt x="1079" y="956"/>
                </a:lnTo>
                <a:lnTo>
                  <a:pt x="1057" y="987"/>
                </a:lnTo>
                <a:lnTo>
                  <a:pt x="1037" y="1016"/>
                </a:lnTo>
                <a:lnTo>
                  <a:pt x="1019" y="1043"/>
                </a:lnTo>
                <a:lnTo>
                  <a:pt x="1003" y="1070"/>
                </a:lnTo>
                <a:lnTo>
                  <a:pt x="988" y="1094"/>
                </a:lnTo>
                <a:lnTo>
                  <a:pt x="974" y="1122"/>
                </a:lnTo>
                <a:lnTo>
                  <a:pt x="963" y="1149"/>
                </a:lnTo>
                <a:lnTo>
                  <a:pt x="0" y="1149"/>
                </a:lnTo>
                <a:lnTo>
                  <a:pt x="0" y="505"/>
                </a:lnTo>
                <a:lnTo>
                  <a:pt x="27" y="524"/>
                </a:lnTo>
                <a:lnTo>
                  <a:pt x="58" y="538"/>
                </a:lnTo>
                <a:lnTo>
                  <a:pt x="90" y="547"/>
                </a:lnTo>
                <a:lnTo>
                  <a:pt x="124" y="551"/>
                </a:lnTo>
                <a:lnTo>
                  <a:pt x="163" y="547"/>
                </a:lnTo>
                <a:lnTo>
                  <a:pt x="200" y="535"/>
                </a:lnTo>
                <a:lnTo>
                  <a:pt x="233" y="517"/>
                </a:lnTo>
                <a:lnTo>
                  <a:pt x="262" y="494"/>
                </a:lnTo>
                <a:lnTo>
                  <a:pt x="285" y="466"/>
                </a:lnTo>
                <a:lnTo>
                  <a:pt x="302" y="433"/>
                </a:lnTo>
                <a:lnTo>
                  <a:pt x="314" y="397"/>
                </a:lnTo>
                <a:lnTo>
                  <a:pt x="318" y="357"/>
                </a:lnTo>
                <a:lnTo>
                  <a:pt x="314" y="319"/>
                </a:lnTo>
                <a:lnTo>
                  <a:pt x="302" y="283"/>
                </a:lnTo>
                <a:lnTo>
                  <a:pt x="285" y="250"/>
                </a:lnTo>
                <a:lnTo>
                  <a:pt x="262" y="221"/>
                </a:lnTo>
                <a:lnTo>
                  <a:pt x="233" y="198"/>
                </a:lnTo>
                <a:lnTo>
                  <a:pt x="200" y="181"/>
                </a:lnTo>
                <a:lnTo>
                  <a:pt x="163" y="169"/>
                </a:lnTo>
                <a:lnTo>
                  <a:pt x="124" y="165"/>
                </a:lnTo>
                <a:lnTo>
                  <a:pt x="90" y="168"/>
                </a:lnTo>
                <a:lnTo>
                  <a:pt x="58" y="177"/>
                </a:lnTo>
                <a:lnTo>
                  <a:pt x="27" y="191"/>
                </a:lnTo>
                <a:lnTo>
                  <a:pt x="0" y="21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509673" y="4750374"/>
            <a:ext cx="1160854" cy="1222008"/>
          </a:xfrm>
          <a:custGeom>
            <a:avLst/>
            <a:gdLst>
              <a:gd name="T0" fmla="*/ 569 w 1082"/>
              <a:gd name="T1" fmla="*/ 12 h 1139"/>
              <a:gd name="T2" fmla="*/ 544 w 1082"/>
              <a:gd name="T3" fmla="*/ 86 h 1139"/>
              <a:gd name="T4" fmla="*/ 566 w 1082"/>
              <a:gd name="T5" fmla="*/ 202 h 1139"/>
              <a:gd name="T6" fmla="*/ 670 w 1082"/>
              <a:gd name="T7" fmla="*/ 292 h 1139"/>
              <a:gd name="T8" fmla="*/ 793 w 1082"/>
              <a:gd name="T9" fmla="*/ 291 h 1139"/>
              <a:gd name="T10" fmla="*/ 891 w 1082"/>
              <a:gd name="T11" fmla="*/ 220 h 1139"/>
              <a:gd name="T12" fmla="*/ 925 w 1082"/>
              <a:gd name="T13" fmla="*/ 101 h 1139"/>
              <a:gd name="T14" fmla="*/ 900 w 1082"/>
              <a:gd name="T15" fmla="*/ 21 h 1139"/>
              <a:gd name="T16" fmla="*/ 1053 w 1082"/>
              <a:gd name="T17" fmla="*/ 0 h 1139"/>
              <a:gd name="T18" fmla="*/ 1073 w 1082"/>
              <a:gd name="T19" fmla="*/ 9 h 1139"/>
              <a:gd name="T20" fmla="*/ 1080 w 1082"/>
              <a:gd name="T21" fmla="*/ 38 h 1139"/>
              <a:gd name="T22" fmla="*/ 1053 w 1082"/>
              <a:gd name="T23" fmla="*/ 60 h 1139"/>
              <a:gd name="T24" fmla="*/ 1050 w 1082"/>
              <a:gd name="T25" fmla="*/ 212 h 1139"/>
              <a:gd name="T26" fmla="*/ 1008 w 1082"/>
              <a:gd name="T27" fmla="*/ 257 h 1139"/>
              <a:gd name="T28" fmla="*/ 1037 w 1082"/>
              <a:gd name="T29" fmla="*/ 296 h 1139"/>
              <a:gd name="T30" fmla="*/ 1045 w 1082"/>
              <a:gd name="T31" fmla="*/ 346 h 1139"/>
              <a:gd name="T32" fmla="*/ 1016 w 1082"/>
              <a:gd name="T33" fmla="*/ 371 h 1139"/>
              <a:gd name="T34" fmla="*/ 1018 w 1082"/>
              <a:gd name="T35" fmla="*/ 422 h 1139"/>
              <a:gd name="T36" fmla="*/ 1054 w 1082"/>
              <a:gd name="T37" fmla="*/ 462 h 1139"/>
              <a:gd name="T38" fmla="*/ 1024 w 1082"/>
              <a:gd name="T39" fmla="*/ 509 h 1139"/>
              <a:gd name="T40" fmla="*/ 1025 w 1082"/>
              <a:gd name="T41" fmla="*/ 566 h 1139"/>
              <a:gd name="T42" fmla="*/ 1054 w 1082"/>
              <a:gd name="T43" fmla="*/ 610 h 1139"/>
              <a:gd name="T44" fmla="*/ 1012 w 1082"/>
              <a:gd name="T45" fmla="*/ 672 h 1139"/>
              <a:gd name="T46" fmla="*/ 1019 w 1082"/>
              <a:gd name="T47" fmla="*/ 720 h 1139"/>
              <a:gd name="T48" fmla="*/ 1053 w 1082"/>
              <a:gd name="T49" fmla="*/ 744 h 1139"/>
              <a:gd name="T50" fmla="*/ 1048 w 1082"/>
              <a:gd name="T51" fmla="*/ 786 h 1139"/>
              <a:gd name="T52" fmla="*/ 970 w 1082"/>
              <a:gd name="T53" fmla="*/ 800 h 1139"/>
              <a:gd name="T54" fmla="*/ 642 w 1082"/>
              <a:gd name="T55" fmla="*/ 1097 h 1139"/>
              <a:gd name="T56" fmla="*/ 557 w 1082"/>
              <a:gd name="T57" fmla="*/ 1139 h 1139"/>
              <a:gd name="T58" fmla="*/ 492 w 1082"/>
              <a:gd name="T59" fmla="*/ 1127 h 1139"/>
              <a:gd name="T60" fmla="*/ 394 w 1082"/>
              <a:gd name="T61" fmla="*/ 1060 h 1139"/>
              <a:gd name="T62" fmla="*/ 71 w 1082"/>
              <a:gd name="T63" fmla="*/ 753 h 1139"/>
              <a:gd name="T64" fmla="*/ 69 w 1082"/>
              <a:gd name="T65" fmla="*/ 694 h 1139"/>
              <a:gd name="T66" fmla="*/ 47 w 1082"/>
              <a:gd name="T67" fmla="*/ 670 h 1139"/>
              <a:gd name="T68" fmla="*/ 31 w 1082"/>
              <a:gd name="T69" fmla="*/ 626 h 1139"/>
              <a:gd name="T70" fmla="*/ 60 w 1082"/>
              <a:gd name="T71" fmla="*/ 596 h 1139"/>
              <a:gd name="T72" fmla="*/ 60 w 1082"/>
              <a:gd name="T73" fmla="*/ 542 h 1139"/>
              <a:gd name="T74" fmla="*/ 27 w 1082"/>
              <a:gd name="T75" fmla="*/ 508 h 1139"/>
              <a:gd name="T76" fmla="*/ 48 w 1082"/>
              <a:gd name="T77" fmla="*/ 467 h 1139"/>
              <a:gd name="T78" fmla="*/ 69 w 1082"/>
              <a:gd name="T79" fmla="*/ 444 h 1139"/>
              <a:gd name="T80" fmla="*/ 67 w 1082"/>
              <a:gd name="T81" fmla="*/ 402 h 1139"/>
              <a:gd name="T82" fmla="*/ 30 w 1082"/>
              <a:gd name="T83" fmla="*/ 373 h 1139"/>
              <a:gd name="T84" fmla="*/ 47 w 1082"/>
              <a:gd name="T85" fmla="*/ 334 h 1139"/>
              <a:gd name="T86" fmla="*/ 63 w 1082"/>
              <a:gd name="T87" fmla="*/ 263 h 1139"/>
              <a:gd name="T88" fmla="*/ 31 w 1082"/>
              <a:gd name="T89" fmla="*/ 242 h 1139"/>
              <a:gd name="T90" fmla="*/ 22 w 1082"/>
              <a:gd name="T91" fmla="*/ 58 h 1139"/>
              <a:gd name="T92" fmla="*/ 0 w 1082"/>
              <a:gd name="T93" fmla="*/ 26 h 1139"/>
              <a:gd name="T94" fmla="*/ 20 w 1082"/>
              <a:gd name="T95" fmla="*/ 1 h 1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82" h="1139">
                <a:moveTo>
                  <a:pt x="23" y="0"/>
                </a:moveTo>
                <a:lnTo>
                  <a:pt x="575" y="0"/>
                </a:lnTo>
                <a:lnTo>
                  <a:pt x="574" y="3"/>
                </a:lnTo>
                <a:lnTo>
                  <a:pt x="569" y="12"/>
                </a:lnTo>
                <a:lnTo>
                  <a:pt x="562" y="25"/>
                </a:lnTo>
                <a:lnTo>
                  <a:pt x="555" y="41"/>
                </a:lnTo>
                <a:lnTo>
                  <a:pt x="549" y="63"/>
                </a:lnTo>
                <a:lnTo>
                  <a:pt x="544" y="86"/>
                </a:lnTo>
                <a:lnTo>
                  <a:pt x="541" y="114"/>
                </a:lnTo>
                <a:lnTo>
                  <a:pt x="544" y="143"/>
                </a:lnTo>
                <a:lnTo>
                  <a:pt x="552" y="173"/>
                </a:lnTo>
                <a:lnTo>
                  <a:pt x="566" y="202"/>
                </a:lnTo>
                <a:lnTo>
                  <a:pt x="586" y="233"/>
                </a:lnTo>
                <a:lnTo>
                  <a:pt x="612" y="259"/>
                </a:lnTo>
                <a:lnTo>
                  <a:pt x="641" y="279"/>
                </a:lnTo>
                <a:lnTo>
                  <a:pt x="670" y="292"/>
                </a:lnTo>
                <a:lnTo>
                  <a:pt x="701" y="300"/>
                </a:lnTo>
                <a:lnTo>
                  <a:pt x="732" y="301"/>
                </a:lnTo>
                <a:lnTo>
                  <a:pt x="764" y="297"/>
                </a:lnTo>
                <a:lnTo>
                  <a:pt x="793" y="291"/>
                </a:lnTo>
                <a:lnTo>
                  <a:pt x="821" y="279"/>
                </a:lnTo>
                <a:lnTo>
                  <a:pt x="849" y="263"/>
                </a:lnTo>
                <a:lnTo>
                  <a:pt x="870" y="244"/>
                </a:lnTo>
                <a:lnTo>
                  <a:pt x="891" y="220"/>
                </a:lnTo>
                <a:lnTo>
                  <a:pt x="906" y="193"/>
                </a:lnTo>
                <a:lnTo>
                  <a:pt x="917" y="160"/>
                </a:lnTo>
                <a:lnTo>
                  <a:pt x="923" y="128"/>
                </a:lnTo>
                <a:lnTo>
                  <a:pt x="925" y="101"/>
                </a:lnTo>
                <a:lnTo>
                  <a:pt x="919" y="76"/>
                </a:lnTo>
                <a:lnTo>
                  <a:pt x="916" y="54"/>
                </a:lnTo>
                <a:lnTo>
                  <a:pt x="909" y="35"/>
                </a:lnTo>
                <a:lnTo>
                  <a:pt x="900" y="21"/>
                </a:lnTo>
                <a:lnTo>
                  <a:pt x="895" y="9"/>
                </a:lnTo>
                <a:lnTo>
                  <a:pt x="889" y="4"/>
                </a:lnTo>
                <a:lnTo>
                  <a:pt x="887" y="1"/>
                </a:lnTo>
                <a:lnTo>
                  <a:pt x="1053" y="0"/>
                </a:lnTo>
                <a:lnTo>
                  <a:pt x="1056" y="0"/>
                </a:lnTo>
                <a:lnTo>
                  <a:pt x="1059" y="1"/>
                </a:lnTo>
                <a:lnTo>
                  <a:pt x="1067" y="4"/>
                </a:lnTo>
                <a:lnTo>
                  <a:pt x="1073" y="9"/>
                </a:lnTo>
                <a:lnTo>
                  <a:pt x="1078" y="18"/>
                </a:lnTo>
                <a:lnTo>
                  <a:pt x="1082" y="32"/>
                </a:lnTo>
                <a:lnTo>
                  <a:pt x="1082" y="33"/>
                </a:lnTo>
                <a:lnTo>
                  <a:pt x="1080" y="38"/>
                </a:lnTo>
                <a:lnTo>
                  <a:pt x="1078" y="45"/>
                </a:lnTo>
                <a:lnTo>
                  <a:pt x="1073" y="51"/>
                </a:lnTo>
                <a:lnTo>
                  <a:pt x="1066" y="58"/>
                </a:lnTo>
                <a:lnTo>
                  <a:pt x="1053" y="60"/>
                </a:lnTo>
                <a:lnTo>
                  <a:pt x="1054" y="185"/>
                </a:lnTo>
                <a:lnTo>
                  <a:pt x="1054" y="194"/>
                </a:lnTo>
                <a:lnTo>
                  <a:pt x="1053" y="202"/>
                </a:lnTo>
                <a:lnTo>
                  <a:pt x="1050" y="212"/>
                </a:lnTo>
                <a:lnTo>
                  <a:pt x="1042" y="220"/>
                </a:lnTo>
                <a:lnTo>
                  <a:pt x="1020" y="232"/>
                </a:lnTo>
                <a:lnTo>
                  <a:pt x="1011" y="244"/>
                </a:lnTo>
                <a:lnTo>
                  <a:pt x="1008" y="257"/>
                </a:lnTo>
                <a:lnTo>
                  <a:pt x="1008" y="271"/>
                </a:lnTo>
                <a:lnTo>
                  <a:pt x="1018" y="287"/>
                </a:lnTo>
                <a:lnTo>
                  <a:pt x="1027" y="292"/>
                </a:lnTo>
                <a:lnTo>
                  <a:pt x="1037" y="296"/>
                </a:lnTo>
                <a:lnTo>
                  <a:pt x="1053" y="314"/>
                </a:lnTo>
                <a:lnTo>
                  <a:pt x="1056" y="326"/>
                </a:lnTo>
                <a:lnTo>
                  <a:pt x="1053" y="338"/>
                </a:lnTo>
                <a:lnTo>
                  <a:pt x="1045" y="346"/>
                </a:lnTo>
                <a:lnTo>
                  <a:pt x="1039" y="354"/>
                </a:lnTo>
                <a:lnTo>
                  <a:pt x="1028" y="357"/>
                </a:lnTo>
                <a:lnTo>
                  <a:pt x="1022" y="364"/>
                </a:lnTo>
                <a:lnTo>
                  <a:pt x="1016" y="371"/>
                </a:lnTo>
                <a:lnTo>
                  <a:pt x="1011" y="381"/>
                </a:lnTo>
                <a:lnTo>
                  <a:pt x="1010" y="394"/>
                </a:lnTo>
                <a:lnTo>
                  <a:pt x="1011" y="407"/>
                </a:lnTo>
                <a:lnTo>
                  <a:pt x="1018" y="422"/>
                </a:lnTo>
                <a:lnTo>
                  <a:pt x="1028" y="432"/>
                </a:lnTo>
                <a:lnTo>
                  <a:pt x="1040" y="439"/>
                </a:lnTo>
                <a:lnTo>
                  <a:pt x="1049" y="450"/>
                </a:lnTo>
                <a:lnTo>
                  <a:pt x="1054" y="462"/>
                </a:lnTo>
                <a:lnTo>
                  <a:pt x="1054" y="473"/>
                </a:lnTo>
                <a:lnTo>
                  <a:pt x="1050" y="484"/>
                </a:lnTo>
                <a:lnTo>
                  <a:pt x="1039" y="496"/>
                </a:lnTo>
                <a:lnTo>
                  <a:pt x="1024" y="509"/>
                </a:lnTo>
                <a:lnTo>
                  <a:pt x="1016" y="525"/>
                </a:lnTo>
                <a:lnTo>
                  <a:pt x="1012" y="538"/>
                </a:lnTo>
                <a:lnTo>
                  <a:pt x="1018" y="553"/>
                </a:lnTo>
                <a:lnTo>
                  <a:pt x="1025" y="566"/>
                </a:lnTo>
                <a:lnTo>
                  <a:pt x="1042" y="583"/>
                </a:lnTo>
                <a:lnTo>
                  <a:pt x="1050" y="592"/>
                </a:lnTo>
                <a:lnTo>
                  <a:pt x="1054" y="600"/>
                </a:lnTo>
                <a:lnTo>
                  <a:pt x="1054" y="610"/>
                </a:lnTo>
                <a:lnTo>
                  <a:pt x="1050" y="621"/>
                </a:lnTo>
                <a:lnTo>
                  <a:pt x="1024" y="644"/>
                </a:lnTo>
                <a:lnTo>
                  <a:pt x="1018" y="659"/>
                </a:lnTo>
                <a:lnTo>
                  <a:pt x="1012" y="672"/>
                </a:lnTo>
                <a:lnTo>
                  <a:pt x="1012" y="685"/>
                </a:lnTo>
                <a:lnTo>
                  <a:pt x="1014" y="700"/>
                </a:lnTo>
                <a:lnTo>
                  <a:pt x="1018" y="717"/>
                </a:lnTo>
                <a:lnTo>
                  <a:pt x="1019" y="720"/>
                </a:lnTo>
                <a:lnTo>
                  <a:pt x="1024" y="724"/>
                </a:lnTo>
                <a:lnTo>
                  <a:pt x="1033" y="732"/>
                </a:lnTo>
                <a:lnTo>
                  <a:pt x="1045" y="738"/>
                </a:lnTo>
                <a:lnTo>
                  <a:pt x="1053" y="744"/>
                </a:lnTo>
                <a:lnTo>
                  <a:pt x="1056" y="754"/>
                </a:lnTo>
                <a:lnTo>
                  <a:pt x="1056" y="765"/>
                </a:lnTo>
                <a:lnTo>
                  <a:pt x="1053" y="774"/>
                </a:lnTo>
                <a:lnTo>
                  <a:pt x="1048" y="786"/>
                </a:lnTo>
                <a:lnTo>
                  <a:pt x="1039" y="792"/>
                </a:lnTo>
                <a:lnTo>
                  <a:pt x="1025" y="797"/>
                </a:lnTo>
                <a:lnTo>
                  <a:pt x="1011" y="797"/>
                </a:lnTo>
                <a:lnTo>
                  <a:pt x="970" y="800"/>
                </a:lnTo>
                <a:lnTo>
                  <a:pt x="663" y="1081"/>
                </a:lnTo>
                <a:lnTo>
                  <a:pt x="660" y="1085"/>
                </a:lnTo>
                <a:lnTo>
                  <a:pt x="654" y="1089"/>
                </a:lnTo>
                <a:lnTo>
                  <a:pt x="642" y="1097"/>
                </a:lnTo>
                <a:lnTo>
                  <a:pt x="629" y="1108"/>
                </a:lnTo>
                <a:lnTo>
                  <a:pt x="595" y="1126"/>
                </a:lnTo>
                <a:lnTo>
                  <a:pt x="577" y="1134"/>
                </a:lnTo>
                <a:lnTo>
                  <a:pt x="557" y="1139"/>
                </a:lnTo>
                <a:lnTo>
                  <a:pt x="532" y="1139"/>
                </a:lnTo>
                <a:lnTo>
                  <a:pt x="522" y="1138"/>
                </a:lnTo>
                <a:lnTo>
                  <a:pt x="507" y="1134"/>
                </a:lnTo>
                <a:lnTo>
                  <a:pt x="492" y="1127"/>
                </a:lnTo>
                <a:lnTo>
                  <a:pt x="471" y="1118"/>
                </a:lnTo>
                <a:lnTo>
                  <a:pt x="449" y="1104"/>
                </a:lnTo>
                <a:lnTo>
                  <a:pt x="422" y="1087"/>
                </a:lnTo>
                <a:lnTo>
                  <a:pt x="394" y="1060"/>
                </a:lnTo>
                <a:lnTo>
                  <a:pt x="78" y="769"/>
                </a:lnTo>
                <a:lnTo>
                  <a:pt x="77" y="766"/>
                </a:lnTo>
                <a:lnTo>
                  <a:pt x="73" y="759"/>
                </a:lnTo>
                <a:lnTo>
                  <a:pt x="71" y="753"/>
                </a:lnTo>
                <a:lnTo>
                  <a:pt x="68" y="742"/>
                </a:lnTo>
                <a:lnTo>
                  <a:pt x="68" y="733"/>
                </a:lnTo>
                <a:lnTo>
                  <a:pt x="69" y="721"/>
                </a:lnTo>
                <a:lnTo>
                  <a:pt x="69" y="694"/>
                </a:lnTo>
                <a:lnTo>
                  <a:pt x="68" y="686"/>
                </a:lnTo>
                <a:lnTo>
                  <a:pt x="68" y="681"/>
                </a:lnTo>
                <a:lnTo>
                  <a:pt x="56" y="676"/>
                </a:lnTo>
                <a:lnTo>
                  <a:pt x="47" y="670"/>
                </a:lnTo>
                <a:lnTo>
                  <a:pt x="39" y="660"/>
                </a:lnTo>
                <a:lnTo>
                  <a:pt x="31" y="649"/>
                </a:lnTo>
                <a:lnTo>
                  <a:pt x="29" y="638"/>
                </a:lnTo>
                <a:lnTo>
                  <a:pt x="31" y="626"/>
                </a:lnTo>
                <a:lnTo>
                  <a:pt x="38" y="614"/>
                </a:lnTo>
                <a:lnTo>
                  <a:pt x="43" y="609"/>
                </a:lnTo>
                <a:lnTo>
                  <a:pt x="52" y="601"/>
                </a:lnTo>
                <a:lnTo>
                  <a:pt x="60" y="596"/>
                </a:lnTo>
                <a:lnTo>
                  <a:pt x="68" y="593"/>
                </a:lnTo>
                <a:lnTo>
                  <a:pt x="71" y="547"/>
                </a:lnTo>
                <a:lnTo>
                  <a:pt x="68" y="546"/>
                </a:lnTo>
                <a:lnTo>
                  <a:pt x="60" y="542"/>
                </a:lnTo>
                <a:lnTo>
                  <a:pt x="52" y="536"/>
                </a:lnTo>
                <a:lnTo>
                  <a:pt x="42" y="529"/>
                </a:lnTo>
                <a:lnTo>
                  <a:pt x="33" y="518"/>
                </a:lnTo>
                <a:lnTo>
                  <a:pt x="27" y="508"/>
                </a:lnTo>
                <a:lnTo>
                  <a:pt x="27" y="496"/>
                </a:lnTo>
                <a:lnTo>
                  <a:pt x="31" y="484"/>
                </a:lnTo>
                <a:lnTo>
                  <a:pt x="39" y="474"/>
                </a:lnTo>
                <a:lnTo>
                  <a:pt x="48" y="467"/>
                </a:lnTo>
                <a:lnTo>
                  <a:pt x="57" y="462"/>
                </a:lnTo>
                <a:lnTo>
                  <a:pt x="63" y="458"/>
                </a:lnTo>
                <a:lnTo>
                  <a:pt x="67" y="453"/>
                </a:lnTo>
                <a:lnTo>
                  <a:pt x="69" y="444"/>
                </a:lnTo>
                <a:lnTo>
                  <a:pt x="69" y="431"/>
                </a:lnTo>
                <a:lnTo>
                  <a:pt x="71" y="418"/>
                </a:lnTo>
                <a:lnTo>
                  <a:pt x="71" y="403"/>
                </a:lnTo>
                <a:lnTo>
                  <a:pt x="67" y="402"/>
                </a:lnTo>
                <a:lnTo>
                  <a:pt x="57" y="398"/>
                </a:lnTo>
                <a:lnTo>
                  <a:pt x="47" y="390"/>
                </a:lnTo>
                <a:lnTo>
                  <a:pt x="38" y="384"/>
                </a:lnTo>
                <a:lnTo>
                  <a:pt x="30" y="373"/>
                </a:lnTo>
                <a:lnTo>
                  <a:pt x="27" y="364"/>
                </a:lnTo>
                <a:lnTo>
                  <a:pt x="31" y="352"/>
                </a:lnTo>
                <a:lnTo>
                  <a:pt x="39" y="342"/>
                </a:lnTo>
                <a:lnTo>
                  <a:pt x="47" y="334"/>
                </a:lnTo>
                <a:lnTo>
                  <a:pt x="56" y="326"/>
                </a:lnTo>
                <a:lnTo>
                  <a:pt x="64" y="322"/>
                </a:lnTo>
                <a:lnTo>
                  <a:pt x="67" y="265"/>
                </a:lnTo>
                <a:lnTo>
                  <a:pt x="63" y="263"/>
                </a:lnTo>
                <a:lnTo>
                  <a:pt x="56" y="263"/>
                </a:lnTo>
                <a:lnTo>
                  <a:pt x="47" y="258"/>
                </a:lnTo>
                <a:lnTo>
                  <a:pt x="39" y="250"/>
                </a:lnTo>
                <a:lnTo>
                  <a:pt x="31" y="242"/>
                </a:lnTo>
                <a:lnTo>
                  <a:pt x="29" y="230"/>
                </a:lnTo>
                <a:lnTo>
                  <a:pt x="29" y="60"/>
                </a:lnTo>
                <a:lnTo>
                  <a:pt x="26" y="60"/>
                </a:lnTo>
                <a:lnTo>
                  <a:pt x="22" y="58"/>
                </a:lnTo>
                <a:lnTo>
                  <a:pt x="14" y="54"/>
                </a:lnTo>
                <a:lnTo>
                  <a:pt x="8" y="49"/>
                </a:lnTo>
                <a:lnTo>
                  <a:pt x="1" y="39"/>
                </a:lnTo>
                <a:lnTo>
                  <a:pt x="0" y="26"/>
                </a:lnTo>
                <a:lnTo>
                  <a:pt x="4" y="16"/>
                </a:lnTo>
                <a:lnTo>
                  <a:pt x="8" y="8"/>
                </a:lnTo>
                <a:lnTo>
                  <a:pt x="13" y="4"/>
                </a:lnTo>
                <a:lnTo>
                  <a:pt x="20" y="1"/>
                </a:lnTo>
                <a:lnTo>
                  <a:pt x="23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286515" y="3892072"/>
            <a:ext cx="1622191" cy="1105064"/>
          </a:xfrm>
          <a:custGeom>
            <a:avLst/>
            <a:gdLst>
              <a:gd name="T0" fmla="*/ 175 w 1512"/>
              <a:gd name="T1" fmla="*/ 0 h 1030"/>
              <a:gd name="T2" fmla="*/ 146 w 1512"/>
              <a:gd name="T3" fmla="*/ 54 h 1030"/>
              <a:gd name="T4" fmla="*/ 136 w 1512"/>
              <a:gd name="T5" fmla="*/ 115 h 1030"/>
              <a:gd name="T6" fmla="*/ 152 w 1512"/>
              <a:gd name="T7" fmla="*/ 191 h 1030"/>
              <a:gd name="T8" fmla="*/ 192 w 1512"/>
              <a:gd name="T9" fmla="*/ 252 h 1030"/>
              <a:gd name="T10" fmla="*/ 254 w 1512"/>
              <a:gd name="T11" fmla="*/ 293 h 1030"/>
              <a:gd name="T12" fmla="*/ 330 w 1512"/>
              <a:gd name="T13" fmla="*/ 309 h 1030"/>
              <a:gd name="T14" fmla="*/ 404 w 1512"/>
              <a:gd name="T15" fmla="*/ 293 h 1030"/>
              <a:gd name="T16" fmla="*/ 466 w 1512"/>
              <a:gd name="T17" fmla="*/ 252 h 1030"/>
              <a:gd name="T18" fmla="*/ 506 w 1512"/>
              <a:gd name="T19" fmla="*/ 191 h 1030"/>
              <a:gd name="T20" fmla="*/ 522 w 1512"/>
              <a:gd name="T21" fmla="*/ 115 h 1030"/>
              <a:gd name="T22" fmla="*/ 511 w 1512"/>
              <a:gd name="T23" fmla="*/ 54 h 1030"/>
              <a:gd name="T24" fmla="*/ 483 w 1512"/>
              <a:gd name="T25" fmla="*/ 0 h 1030"/>
              <a:gd name="T26" fmla="*/ 1503 w 1512"/>
              <a:gd name="T27" fmla="*/ 33 h 1030"/>
              <a:gd name="T28" fmla="*/ 1488 w 1512"/>
              <a:gd name="T29" fmla="*/ 112 h 1030"/>
              <a:gd name="T30" fmla="*/ 1474 w 1512"/>
              <a:gd name="T31" fmla="*/ 207 h 1030"/>
              <a:gd name="T32" fmla="*/ 1460 w 1512"/>
              <a:gd name="T33" fmla="*/ 328 h 1030"/>
              <a:gd name="T34" fmla="*/ 1452 w 1512"/>
              <a:gd name="T35" fmla="*/ 402 h 1030"/>
              <a:gd name="T36" fmla="*/ 1451 w 1512"/>
              <a:gd name="T37" fmla="*/ 424 h 1030"/>
              <a:gd name="T38" fmla="*/ 1447 w 1512"/>
              <a:gd name="T39" fmla="*/ 464 h 1030"/>
              <a:gd name="T40" fmla="*/ 1436 w 1512"/>
              <a:gd name="T41" fmla="*/ 513 h 1030"/>
              <a:gd name="T42" fmla="*/ 1419 w 1512"/>
              <a:gd name="T43" fmla="*/ 571 h 1030"/>
              <a:gd name="T44" fmla="*/ 1390 w 1512"/>
              <a:gd name="T45" fmla="*/ 627 h 1030"/>
              <a:gd name="T46" fmla="*/ 1350 w 1512"/>
              <a:gd name="T47" fmla="*/ 680 h 1030"/>
              <a:gd name="T48" fmla="*/ 1294 w 1512"/>
              <a:gd name="T49" fmla="*/ 722 h 1030"/>
              <a:gd name="T50" fmla="*/ 988 w 1512"/>
              <a:gd name="T51" fmla="*/ 737 h 1030"/>
              <a:gd name="T52" fmla="*/ 988 w 1512"/>
              <a:gd name="T53" fmla="*/ 746 h 1030"/>
              <a:gd name="T54" fmla="*/ 993 w 1512"/>
              <a:gd name="T55" fmla="*/ 773 h 1030"/>
              <a:gd name="T56" fmla="*/ 1012 w 1512"/>
              <a:gd name="T57" fmla="*/ 808 h 1030"/>
              <a:gd name="T58" fmla="*/ 1046 w 1512"/>
              <a:gd name="T59" fmla="*/ 854 h 1030"/>
              <a:gd name="T60" fmla="*/ 1062 w 1512"/>
              <a:gd name="T61" fmla="*/ 901 h 1030"/>
              <a:gd name="T62" fmla="*/ 1061 w 1512"/>
              <a:gd name="T63" fmla="*/ 932 h 1030"/>
              <a:gd name="T64" fmla="*/ 1058 w 1512"/>
              <a:gd name="T65" fmla="*/ 947 h 1030"/>
              <a:gd name="T66" fmla="*/ 1035 w 1512"/>
              <a:gd name="T67" fmla="*/ 994 h 1030"/>
              <a:gd name="T68" fmla="*/ 998 w 1512"/>
              <a:gd name="T69" fmla="*/ 1020 h 1030"/>
              <a:gd name="T70" fmla="*/ 952 w 1512"/>
              <a:gd name="T71" fmla="*/ 1030 h 1030"/>
              <a:gd name="T72" fmla="*/ 906 w 1512"/>
              <a:gd name="T73" fmla="*/ 1028 h 1030"/>
              <a:gd name="T74" fmla="*/ 866 w 1512"/>
              <a:gd name="T75" fmla="*/ 1008 h 1030"/>
              <a:gd name="T76" fmla="*/ 837 w 1512"/>
              <a:gd name="T77" fmla="*/ 977 h 1030"/>
              <a:gd name="T78" fmla="*/ 823 w 1512"/>
              <a:gd name="T79" fmla="*/ 930 h 1030"/>
              <a:gd name="T80" fmla="*/ 824 w 1512"/>
              <a:gd name="T81" fmla="*/ 884 h 1030"/>
              <a:gd name="T82" fmla="*/ 840 w 1512"/>
              <a:gd name="T83" fmla="*/ 846 h 1030"/>
              <a:gd name="T84" fmla="*/ 859 w 1512"/>
              <a:gd name="T85" fmla="*/ 820 h 1030"/>
              <a:gd name="T86" fmla="*/ 880 w 1512"/>
              <a:gd name="T87" fmla="*/ 796 h 1030"/>
              <a:gd name="T88" fmla="*/ 896 w 1512"/>
              <a:gd name="T89" fmla="*/ 770 h 1030"/>
              <a:gd name="T90" fmla="*/ 899 w 1512"/>
              <a:gd name="T91" fmla="*/ 742 h 1030"/>
              <a:gd name="T92" fmla="*/ 986 w 1512"/>
              <a:gd name="T93" fmla="*/ 737 h 1030"/>
              <a:gd name="T94" fmla="*/ 272 w 1512"/>
              <a:gd name="T95" fmla="*/ 736 h 1030"/>
              <a:gd name="T96" fmla="*/ 256 w 1512"/>
              <a:gd name="T97" fmla="*/ 733 h 1030"/>
              <a:gd name="T98" fmla="*/ 231 w 1512"/>
              <a:gd name="T99" fmla="*/ 724 h 1030"/>
              <a:gd name="T100" fmla="*/ 200 w 1512"/>
              <a:gd name="T101" fmla="*/ 706 h 1030"/>
              <a:gd name="T102" fmla="*/ 166 w 1512"/>
              <a:gd name="T103" fmla="*/ 676 h 1030"/>
              <a:gd name="T104" fmla="*/ 133 w 1512"/>
              <a:gd name="T105" fmla="*/ 631 h 1030"/>
              <a:gd name="T106" fmla="*/ 107 w 1512"/>
              <a:gd name="T107" fmla="*/ 570 h 1030"/>
              <a:gd name="T108" fmla="*/ 90 w 1512"/>
              <a:gd name="T109" fmla="*/ 487 h 1030"/>
              <a:gd name="T110" fmla="*/ 86 w 1512"/>
              <a:gd name="T111" fmla="*/ 434 h 1030"/>
              <a:gd name="T112" fmla="*/ 86 w 1512"/>
              <a:gd name="T113" fmla="*/ 401 h 1030"/>
              <a:gd name="T114" fmla="*/ 84 w 1512"/>
              <a:gd name="T115" fmla="*/ 341 h 1030"/>
              <a:gd name="T116" fmla="*/ 73 w 1512"/>
              <a:gd name="T117" fmla="*/ 259 h 1030"/>
              <a:gd name="T118" fmla="*/ 54 w 1512"/>
              <a:gd name="T119" fmla="*/ 163 h 1030"/>
              <a:gd name="T120" fmla="*/ 22 w 1512"/>
              <a:gd name="T121" fmla="*/ 55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12" h="1030">
                <a:moveTo>
                  <a:pt x="0" y="0"/>
                </a:moveTo>
                <a:lnTo>
                  <a:pt x="175" y="0"/>
                </a:lnTo>
                <a:lnTo>
                  <a:pt x="158" y="25"/>
                </a:lnTo>
                <a:lnTo>
                  <a:pt x="146" y="54"/>
                </a:lnTo>
                <a:lnTo>
                  <a:pt x="139" y="84"/>
                </a:lnTo>
                <a:lnTo>
                  <a:pt x="136" y="115"/>
                </a:lnTo>
                <a:lnTo>
                  <a:pt x="140" y="155"/>
                </a:lnTo>
                <a:lnTo>
                  <a:pt x="152" y="191"/>
                </a:lnTo>
                <a:lnTo>
                  <a:pt x="169" y="224"/>
                </a:lnTo>
                <a:lnTo>
                  <a:pt x="192" y="252"/>
                </a:lnTo>
                <a:lnTo>
                  <a:pt x="221" y="275"/>
                </a:lnTo>
                <a:lnTo>
                  <a:pt x="254" y="293"/>
                </a:lnTo>
                <a:lnTo>
                  <a:pt x="290" y="305"/>
                </a:lnTo>
                <a:lnTo>
                  <a:pt x="330" y="309"/>
                </a:lnTo>
                <a:lnTo>
                  <a:pt x="368" y="305"/>
                </a:lnTo>
                <a:lnTo>
                  <a:pt x="404" y="293"/>
                </a:lnTo>
                <a:lnTo>
                  <a:pt x="437" y="275"/>
                </a:lnTo>
                <a:lnTo>
                  <a:pt x="466" y="252"/>
                </a:lnTo>
                <a:lnTo>
                  <a:pt x="489" y="224"/>
                </a:lnTo>
                <a:lnTo>
                  <a:pt x="506" y="191"/>
                </a:lnTo>
                <a:lnTo>
                  <a:pt x="518" y="155"/>
                </a:lnTo>
                <a:lnTo>
                  <a:pt x="522" y="115"/>
                </a:lnTo>
                <a:lnTo>
                  <a:pt x="519" y="84"/>
                </a:lnTo>
                <a:lnTo>
                  <a:pt x="511" y="54"/>
                </a:lnTo>
                <a:lnTo>
                  <a:pt x="500" y="25"/>
                </a:lnTo>
                <a:lnTo>
                  <a:pt x="483" y="0"/>
                </a:lnTo>
                <a:lnTo>
                  <a:pt x="1512" y="0"/>
                </a:lnTo>
                <a:lnTo>
                  <a:pt x="1503" y="33"/>
                </a:lnTo>
                <a:lnTo>
                  <a:pt x="1495" y="70"/>
                </a:lnTo>
                <a:lnTo>
                  <a:pt x="1488" y="112"/>
                </a:lnTo>
                <a:lnTo>
                  <a:pt x="1481" y="156"/>
                </a:lnTo>
                <a:lnTo>
                  <a:pt x="1474" y="207"/>
                </a:lnTo>
                <a:lnTo>
                  <a:pt x="1466" y="265"/>
                </a:lnTo>
                <a:lnTo>
                  <a:pt x="1460" y="328"/>
                </a:lnTo>
                <a:lnTo>
                  <a:pt x="1452" y="398"/>
                </a:lnTo>
                <a:lnTo>
                  <a:pt x="1452" y="402"/>
                </a:lnTo>
                <a:lnTo>
                  <a:pt x="1452" y="410"/>
                </a:lnTo>
                <a:lnTo>
                  <a:pt x="1451" y="424"/>
                </a:lnTo>
                <a:lnTo>
                  <a:pt x="1449" y="441"/>
                </a:lnTo>
                <a:lnTo>
                  <a:pt x="1447" y="464"/>
                </a:lnTo>
                <a:lnTo>
                  <a:pt x="1443" y="487"/>
                </a:lnTo>
                <a:lnTo>
                  <a:pt x="1436" y="513"/>
                </a:lnTo>
                <a:lnTo>
                  <a:pt x="1430" y="542"/>
                </a:lnTo>
                <a:lnTo>
                  <a:pt x="1419" y="571"/>
                </a:lnTo>
                <a:lnTo>
                  <a:pt x="1406" y="600"/>
                </a:lnTo>
                <a:lnTo>
                  <a:pt x="1390" y="627"/>
                </a:lnTo>
                <a:lnTo>
                  <a:pt x="1372" y="655"/>
                </a:lnTo>
                <a:lnTo>
                  <a:pt x="1350" y="680"/>
                </a:lnTo>
                <a:lnTo>
                  <a:pt x="1324" y="702"/>
                </a:lnTo>
                <a:lnTo>
                  <a:pt x="1294" y="722"/>
                </a:lnTo>
                <a:lnTo>
                  <a:pt x="1260" y="737"/>
                </a:lnTo>
                <a:lnTo>
                  <a:pt x="988" y="737"/>
                </a:lnTo>
                <a:lnTo>
                  <a:pt x="988" y="737"/>
                </a:lnTo>
                <a:lnTo>
                  <a:pt x="988" y="746"/>
                </a:lnTo>
                <a:lnTo>
                  <a:pt x="989" y="758"/>
                </a:lnTo>
                <a:lnTo>
                  <a:pt x="993" y="773"/>
                </a:lnTo>
                <a:lnTo>
                  <a:pt x="999" y="790"/>
                </a:lnTo>
                <a:lnTo>
                  <a:pt x="1012" y="808"/>
                </a:lnTo>
                <a:lnTo>
                  <a:pt x="1029" y="829"/>
                </a:lnTo>
                <a:lnTo>
                  <a:pt x="1046" y="854"/>
                </a:lnTo>
                <a:lnTo>
                  <a:pt x="1058" y="877"/>
                </a:lnTo>
                <a:lnTo>
                  <a:pt x="1062" y="901"/>
                </a:lnTo>
                <a:lnTo>
                  <a:pt x="1062" y="918"/>
                </a:lnTo>
                <a:lnTo>
                  <a:pt x="1061" y="932"/>
                </a:lnTo>
                <a:lnTo>
                  <a:pt x="1059" y="941"/>
                </a:lnTo>
                <a:lnTo>
                  <a:pt x="1058" y="947"/>
                </a:lnTo>
                <a:lnTo>
                  <a:pt x="1048" y="972"/>
                </a:lnTo>
                <a:lnTo>
                  <a:pt x="1035" y="994"/>
                </a:lnTo>
                <a:lnTo>
                  <a:pt x="1016" y="1010"/>
                </a:lnTo>
                <a:lnTo>
                  <a:pt x="998" y="1020"/>
                </a:lnTo>
                <a:lnTo>
                  <a:pt x="976" y="1028"/>
                </a:lnTo>
                <a:lnTo>
                  <a:pt x="952" y="1030"/>
                </a:lnTo>
                <a:lnTo>
                  <a:pt x="930" y="1030"/>
                </a:lnTo>
                <a:lnTo>
                  <a:pt x="906" y="1028"/>
                </a:lnTo>
                <a:lnTo>
                  <a:pt x="885" y="1019"/>
                </a:lnTo>
                <a:lnTo>
                  <a:pt x="866" y="1008"/>
                </a:lnTo>
                <a:lnTo>
                  <a:pt x="850" y="995"/>
                </a:lnTo>
                <a:lnTo>
                  <a:pt x="837" y="977"/>
                </a:lnTo>
                <a:lnTo>
                  <a:pt x="827" y="956"/>
                </a:lnTo>
                <a:lnTo>
                  <a:pt x="823" y="930"/>
                </a:lnTo>
                <a:lnTo>
                  <a:pt x="821" y="905"/>
                </a:lnTo>
                <a:lnTo>
                  <a:pt x="824" y="884"/>
                </a:lnTo>
                <a:lnTo>
                  <a:pt x="831" y="863"/>
                </a:lnTo>
                <a:lnTo>
                  <a:pt x="840" y="846"/>
                </a:lnTo>
                <a:lnTo>
                  <a:pt x="850" y="832"/>
                </a:lnTo>
                <a:lnTo>
                  <a:pt x="859" y="820"/>
                </a:lnTo>
                <a:lnTo>
                  <a:pt x="871" y="807"/>
                </a:lnTo>
                <a:lnTo>
                  <a:pt x="880" y="796"/>
                </a:lnTo>
                <a:lnTo>
                  <a:pt x="888" y="788"/>
                </a:lnTo>
                <a:lnTo>
                  <a:pt x="896" y="770"/>
                </a:lnTo>
                <a:lnTo>
                  <a:pt x="900" y="754"/>
                </a:lnTo>
                <a:lnTo>
                  <a:pt x="899" y="742"/>
                </a:lnTo>
                <a:lnTo>
                  <a:pt x="897" y="737"/>
                </a:lnTo>
                <a:lnTo>
                  <a:pt x="986" y="737"/>
                </a:lnTo>
                <a:lnTo>
                  <a:pt x="273" y="737"/>
                </a:lnTo>
                <a:lnTo>
                  <a:pt x="272" y="736"/>
                </a:lnTo>
                <a:lnTo>
                  <a:pt x="265" y="736"/>
                </a:lnTo>
                <a:lnTo>
                  <a:pt x="256" y="733"/>
                </a:lnTo>
                <a:lnTo>
                  <a:pt x="246" y="729"/>
                </a:lnTo>
                <a:lnTo>
                  <a:pt x="231" y="724"/>
                </a:lnTo>
                <a:lnTo>
                  <a:pt x="217" y="716"/>
                </a:lnTo>
                <a:lnTo>
                  <a:pt x="200" y="706"/>
                </a:lnTo>
                <a:lnTo>
                  <a:pt x="183" y="693"/>
                </a:lnTo>
                <a:lnTo>
                  <a:pt x="166" y="676"/>
                </a:lnTo>
                <a:lnTo>
                  <a:pt x="149" y="656"/>
                </a:lnTo>
                <a:lnTo>
                  <a:pt x="133" y="631"/>
                </a:lnTo>
                <a:lnTo>
                  <a:pt x="119" y="602"/>
                </a:lnTo>
                <a:lnTo>
                  <a:pt x="107" y="570"/>
                </a:lnTo>
                <a:lnTo>
                  <a:pt x="97" y="532"/>
                </a:lnTo>
                <a:lnTo>
                  <a:pt x="90" y="487"/>
                </a:lnTo>
                <a:lnTo>
                  <a:pt x="86" y="437"/>
                </a:lnTo>
                <a:lnTo>
                  <a:pt x="86" y="434"/>
                </a:lnTo>
                <a:lnTo>
                  <a:pt x="86" y="420"/>
                </a:lnTo>
                <a:lnTo>
                  <a:pt x="86" y="401"/>
                </a:lnTo>
                <a:lnTo>
                  <a:pt x="85" y="373"/>
                </a:lnTo>
                <a:lnTo>
                  <a:pt x="84" y="341"/>
                </a:lnTo>
                <a:lnTo>
                  <a:pt x="80" y="301"/>
                </a:lnTo>
                <a:lnTo>
                  <a:pt x="73" y="259"/>
                </a:lnTo>
                <a:lnTo>
                  <a:pt x="65" y="212"/>
                </a:lnTo>
                <a:lnTo>
                  <a:pt x="54" y="163"/>
                </a:lnTo>
                <a:lnTo>
                  <a:pt x="41" y="109"/>
                </a:lnTo>
                <a:lnTo>
                  <a:pt x="22" y="55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4774751" y="1340769"/>
            <a:ext cx="1520268" cy="1183385"/>
          </a:xfrm>
          <a:custGeom>
            <a:avLst/>
            <a:gdLst>
              <a:gd name="T0" fmla="*/ 1229 w 1417"/>
              <a:gd name="T1" fmla="*/ 0 h 1103"/>
              <a:gd name="T2" fmla="*/ 1291 w 1417"/>
              <a:gd name="T3" fmla="*/ 2 h 1103"/>
              <a:gd name="T4" fmla="*/ 1353 w 1417"/>
              <a:gd name="T5" fmla="*/ 9 h 1103"/>
              <a:gd name="T6" fmla="*/ 1417 w 1417"/>
              <a:gd name="T7" fmla="*/ 17 h 1103"/>
              <a:gd name="T8" fmla="*/ 1417 w 1417"/>
              <a:gd name="T9" fmla="*/ 335 h 1103"/>
              <a:gd name="T10" fmla="*/ 1391 w 1417"/>
              <a:gd name="T11" fmla="*/ 316 h 1103"/>
              <a:gd name="T12" fmla="*/ 1361 w 1417"/>
              <a:gd name="T13" fmla="*/ 302 h 1103"/>
              <a:gd name="T14" fmla="*/ 1328 w 1417"/>
              <a:gd name="T15" fmla="*/ 294 h 1103"/>
              <a:gd name="T16" fmla="*/ 1294 w 1417"/>
              <a:gd name="T17" fmla="*/ 290 h 1103"/>
              <a:gd name="T18" fmla="*/ 1255 w 1417"/>
              <a:gd name="T19" fmla="*/ 294 h 1103"/>
              <a:gd name="T20" fmla="*/ 1220 w 1417"/>
              <a:gd name="T21" fmla="*/ 306 h 1103"/>
              <a:gd name="T22" fmla="*/ 1187 w 1417"/>
              <a:gd name="T23" fmla="*/ 323 h 1103"/>
              <a:gd name="T24" fmla="*/ 1158 w 1417"/>
              <a:gd name="T25" fmla="*/ 347 h 1103"/>
              <a:gd name="T26" fmla="*/ 1135 w 1417"/>
              <a:gd name="T27" fmla="*/ 375 h 1103"/>
              <a:gd name="T28" fmla="*/ 1117 w 1417"/>
              <a:gd name="T29" fmla="*/ 408 h 1103"/>
              <a:gd name="T30" fmla="*/ 1106 w 1417"/>
              <a:gd name="T31" fmla="*/ 445 h 1103"/>
              <a:gd name="T32" fmla="*/ 1102 w 1417"/>
              <a:gd name="T33" fmla="*/ 484 h 1103"/>
              <a:gd name="T34" fmla="*/ 1106 w 1417"/>
              <a:gd name="T35" fmla="*/ 522 h 1103"/>
              <a:gd name="T36" fmla="*/ 1117 w 1417"/>
              <a:gd name="T37" fmla="*/ 559 h 1103"/>
              <a:gd name="T38" fmla="*/ 1135 w 1417"/>
              <a:gd name="T39" fmla="*/ 591 h 1103"/>
              <a:gd name="T40" fmla="*/ 1158 w 1417"/>
              <a:gd name="T41" fmla="*/ 620 h 1103"/>
              <a:gd name="T42" fmla="*/ 1187 w 1417"/>
              <a:gd name="T43" fmla="*/ 644 h 1103"/>
              <a:gd name="T44" fmla="*/ 1220 w 1417"/>
              <a:gd name="T45" fmla="*/ 661 h 1103"/>
              <a:gd name="T46" fmla="*/ 1255 w 1417"/>
              <a:gd name="T47" fmla="*/ 672 h 1103"/>
              <a:gd name="T48" fmla="*/ 1294 w 1417"/>
              <a:gd name="T49" fmla="*/ 676 h 1103"/>
              <a:gd name="T50" fmla="*/ 1328 w 1417"/>
              <a:gd name="T51" fmla="*/ 672 h 1103"/>
              <a:gd name="T52" fmla="*/ 1361 w 1417"/>
              <a:gd name="T53" fmla="*/ 665 h 1103"/>
              <a:gd name="T54" fmla="*/ 1391 w 1417"/>
              <a:gd name="T55" fmla="*/ 650 h 1103"/>
              <a:gd name="T56" fmla="*/ 1417 w 1417"/>
              <a:gd name="T57" fmla="*/ 632 h 1103"/>
              <a:gd name="T58" fmla="*/ 1417 w 1417"/>
              <a:gd name="T59" fmla="*/ 1103 h 1103"/>
              <a:gd name="T60" fmla="*/ 0 w 1417"/>
              <a:gd name="T61" fmla="*/ 1103 h 1103"/>
              <a:gd name="T62" fmla="*/ 7 w 1417"/>
              <a:gd name="T63" fmla="*/ 1043 h 1103"/>
              <a:gd name="T64" fmla="*/ 19 w 1417"/>
              <a:gd name="T65" fmla="*/ 981 h 1103"/>
              <a:gd name="T66" fmla="*/ 40 w 1417"/>
              <a:gd name="T67" fmla="*/ 894 h 1103"/>
              <a:gd name="T68" fmla="*/ 68 w 1417"/>
              <a:gd name="T69" fmla="*/ 810 h 1103"/>
              <a:gd name="T70" fmla="*/ 102 w 1417"/>
              <a:gd name="T71" fmla="*/ 729 h 1103"/>
              <a:gd name="T72" fmla="*/ 139 w 1417"/>
              <a:gd name="T73" fmla="*/ 653 h 1103"/>
              <a:gd name="T74" fmla="*/ 183 w 1417"/>
              <a:gd name="T75" fmla="*/ 580 h 1103"/>
              <a:gd name="T76" fmla="*/ 230 w 1417"/>
              <a:gd name="T77" fmla="*/ 511 h 1103"/>
              <a:gd name="T78" fmla="*/ 282 w 1417"/>
              <a:gd name="T79" fmla="*/ 446 h 1103"/>
              <a:gd name="T80" fmla="*/ 337 w 1417"/>
              <a:gd name="T81" fmla="*/ 386 h 1103"/>
              <a:gd name="T82" fmla="*/ 396 w 1417"/>
              <a:gd name="T83" fmla="*/ 330 h 1103"/>
              <a:gd name="T84" fmla="*/ 457 w 1417"/>
              <a:gd name="T85" fmla="*/ 277 h 1103"/>
              <a:gd name="T86" fmla="*/ 521 w 1417"/>
              <a:gd name="T87" fmla="*/ 229 h 1103"/>
              <a:gd name="T88" fmla="*/ 588 w 1417"/>
              <a:gd name="T89" fmla="*/ 186 h 1103"/>
              <a:gd name="T90" fmla="*/ 657 w 1417"/>
              <a:gd name="T91" fmla="*/ 146 h 1103"/>
              <a:gd name="T92" fmla="*/ 727 w 1417"/>
              <a:gd name="T93" fmla="*/ 111 h 1103"/>
              <a:gd name="T94" fmla="*/ 799 w 1417"/>
              <a:gd name="T95" fmla="*/ 81 h 1103"/>
              <a:gd name="T96" fmla="*/ 871 w 1417"/>
              <a:gd name="T97" fmla="*/ 56 h 1103"/>
              <a:gd name="T98" fmla="*/ 943 w 1417"/>
              <a:gd name="T99" fmla="*/ 35 h 1103"/>
              <a:gd name="T100" fmla="*/ 1015 w 1417"/>
              <a:gd name="T101" fmla="*/ 19 h 1103"/>
              <a:gd name="T102" fmla="*/ 1087 w 1417"/>
              <a:gd name="T103" fmla="*/ 7 h 1103"/>
              <a:gd name="T104" fmla="*/ 1158 w 1417"/>
              <a:gd name="T105" fmla="*/ 1 h 1103"/>
              <a:gd name="T106" fmla="*/ 1229 w 1417"/>
              <a:gd name="T107" fmla="*/ 0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17" h="1103">
                <a:moveTo>
                  <a:pt x="1229" y="0"/>
                </a:moveTo>
                <a:lnTo>
                  <a:pt x="1291" y="2"/>
                </a:lnTo>
                <a:lnTo>
                  <a:pt x="1353" y="9"/>
                </a:lnTo>
                <a:lnTo>
                  <a:pt x="1417" y="17"/>
                </a:lnTo>
                <a:lnTo>
                  <a:pt x="1417" y="335"/>
                </a:lnTo>
                <a:lnTo>
                  <a:pt x="1391" y="316"/>
                </a:lnTo>
                <a:lnTo>
                  <a:pt x="1361" y="302"/>
                </a:lnTo>
                <a:lnTo>
                  <a:pt x="1328" y="294"/>
                </a:lnTo>
                <a:lnTo>
                  <a:pt x="1294" y="290"/>
                </a:lnTo>
                <a:lnTo>
                  <a:pt x="1255" y="294"/>
                </a:lnTo>
                <a:lnTo>
                  <a:pt x="1220" y="306"/>
                </a:lnTo>
                <a:lnTo>
                  <a:pt x="1187" y="323"/>
                </a:lnTo>
                <a:lnTo>
                  <a:pt x="1158" y="347"/>
                </a:lnTo>
                <a:lnTo>
                  <a:pt x="1135" y="375"/>
                </a:lnTo>
                <a:lnTo>
                  <a:pt x="1117" y="408"/>
                </a:lnTo>
                <a:lnTo>
                  <a:pt x="1106" y="445"/>
                </a:lnTo>
                <a:lnTo>
                  <a:pt x="1102" y="484"/>
                </a:lnTo>
                <a:lnTo>
                  <a:pt x="1106" y="522"/>
                </a:lnTo>
                <a:lnTo>
                  <a:pt x="1117" y="559"/>
                </a:lnTo>
                <a:lnTo>
                  <a:pt x="1135" y="591"/>
                </a:lnTo>
                <a:lnTo>
                  <a:pt x="1158" y="620"/>
                </a:lnTo>
                <a:lnTo>
                  <a:pt x="1187" y="644"/>
                </a:lnTo>
                <a:lnTo>
                  <a:pt x="1220" y="661"/>
                </a:lnTo>
                <a:lnTo>
                  <a:pt x="1255" y="672"/>
                </a:lnTo>
                <a:lnTo>
                  <a:pt x="1294" y="676"/>
                </a:lnTo>
                <a:lnTo>
                  <a:pt x="1328" y="672"/>
                </a:lnTo>
                <a:lnTo>
                  <a:pt x="1361" y="665"/>
                </a:lnTo>
                <a:lnTo>
                  <a:pt x="1391" y="650"/>
                </a:lnTo>
                <a:lnTo>
                  <a:pt x="1417" y="632"/>
                </a:lnTo>
                <a:lnTo>
                  <a:pt x="1417" y="1103"/>
                </a:lnTo>
                <a:lnTo>
                  <a:pt x="0" y="1103"/>
                </a:lnTo>
                <a:lnTo>
                  <a:pt x="7" y="1043"/>
                </a:lnTo>
                <a:lnTo>
                  <a:pt x="19" y="981"/>
                </a:lnTo>
                <a:lnTo>
                  <a:pt x="40" y="894"/>
                </a:lnTo>
                <a:lnTo>
                  <a:pt x="68" y="810"/>
                </a:lnTo>
                <a:lnTo>
                  <a:pt x="102" y="729"/>
                </a:lnTo>
                <a:lnTo>
                  <a:pt x="139" y="653"/>
                </a:lnTo>
                <a:lnTo>
                  <a:pt x="183" y="580"/>
                </a:lnTo>
                <a:lnTo>
                  <a:pt x="230" y="511"/>
                </a:lnTo>
                <a:lnTo>
                  <a:pt x="282" y="446"/>
                </a:lnTo>
                <a:lnTo>
                  <a:pt x="337" y="386"/>
                </a:lnTo>
                <a:lnTo>
                  <a:pt x="396" y="330"/>
                </a:lnTo>
                <a:lnTo>
                  <a:pt x="457" y="277"/>
                </a:lnTo>
                <a:lnTo>
                  <a:pt x="521" y="229"/>
                </a:lnTo>
                <a:lnTo>
                  <a:pt x="588" y="186"/>
                </a:lnTo>
                <a:lnTo>
                  <a:pt x="657" y="146"/>
                </a:lnTo>
                <a:lnTo>
                  <a:pt x="727" y="111"/>
                </a:lnTo>
                <a:lnTo>
                  <a:pt x="799" y="81"/>
                </a:lnTo>
                <a:lnTo>
                  <a:pt x="871" y="56"/>
                </a:lnTo>
                <a:lnTo>
                  <a:pt x="943" y="35"/>
                </a:lnTo>
                <a:lnTo>
                  <a:pt x="1015" y="19"/>
                </a:lnTo>
                <a:lnTo>
                  <a:pt x="1087" y="7"/>
                </a:lnTo>
                <a:lnTo>
                  <a:pt x="1158" y="1"/>
                </a:lnTo>
                <a:lnTo>
                  <a:pt x="1229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4767241" y="2591745"/>
            <a:ext cx="1388304" cy="1553527"/>
          </a:xfrm>
          <a:custGeom>
            <a:avLst/>
            <a:gdLst>
              <a:gd name="T0" fmla="*/ 990 w 1294"/>
              <a:gd name="T1" fmla="*/ 0 h 1448"/>
              <a:gd name="T2" fmla="*/ 1001 w 1294"/>
              <a:gd name="T3" fmla="*/ 310 h 1448"/>
              <a:gd name="T4" fmla="*/ 1020 w 1294"/>
              <a:gd name="T5" fmla="*/ 309 h 1448"/>
              <a:gd name="T6" fmla="*/ 1052 w 1294"/>
              <a:gd name="T7" fmla="*/ 297 h 1448"/>
              <a:gd name="T8" fmla="*/ 1092 w 1294"/>
              <a:gd name="T9" fmla="*/ 267 h 1448"/>
              <a:gd name="T10" fmla="*/ 1141 w 1294"/>
              <a:gd name="T11" fmla="*/ 238 h 1448"/>
              <a:gd name="T12" fmla="*/ 1180 w 1294"/>
              <a:gd name="T13" fmla="*/ 234 h 1448"/>
              <a:gd name="T14" fmla="*/ 1205 w 1294"/>
              <a:gd name="T15" fmla="*/ 237 h 1448"/>
              <a:gd name="T16" fmla="*/ 1235 w 1294"/>
              <a:gd name="T17" fmla="*/ 249 h 1448"/>
              <a:gd name="T18" fmla="*/ 1271 w 1294"/>
              <a:gd name="T19" fmla="*/ 280 h 1448"/>
              <a:gd name="T20" fmla="*/ 1290 w 1294"/>
              <a:gd name="T21" fmla="*/ 322 h 1448"/>
              <a:gd name="T22" fmla="*/ 1294 w 1294"/>
              <a:gd name="T23" fmla="*/ 368 h 1448"/>
              <a:gd name="T24" fmla="*/ 1282 w 1294"/>
              <a:gd name="T25" fmla="*/ 411 h 1448"/>
              <a:gd name="T26" fmla="*/ 1257 w 1294"/>
              <a:gd name="T27" fmla="*/ 448 h 1448"/>
              <a:gd name="T28" fmla="*/ 1219 w 1294"/>
              <a:gd name="T29" fmla="*/ 470 h 1448"/>
              <a:gd name="T30" fmla="*/ 1168 w 1294"/>
              <a:gd name="T31" fmla="*/ 477 h 1448"/>
              <a:gd name="T32" fmla="*/ 1126 w 1294"/>
              <a:gd name="T33" fmla="*/ 467 h 1448"/>
              <a:gd name="T34" fmla="*/ 1095 w 1294"/>
              <a:gd name="T35" fmla="*/ 448 h 1448"/>
              <a:gd name="T36" fmla="*/ 1069 w 1294"/>
              <a:gd name="T37" fmla="*/ 425 h 1448"/>
              <a:gd name="T38" fmla="*/ 1050 w 1294"/>
              <a:gd name="T39" fmla="*/ 408 h 1448"/>
              <a:gd name="T40" fmla="*/ 1018 w 1294"/>
              <a:gd name="T41" fmla="*/ 398 h 1448"/>
              <a:gd name="T42" fmla="*/ 990 w 1294"/>
              <a:gd name="T43" fmla="*/ 399 h 1448"/>
              <a:gd name="T44" fmla="*/ 858 w 1294"/>
              <a:gd name="T45" fmla="*/ 1149 h 1448"/>
              <a:gd name="T46" fmla="*/ 858 w 1294"/>
              <a:gd name="T47" fmla="*/ 1164 h 1448"/>
              <a:gd name="T48" fmla="*/ 863 w 1294"/>
              <a:gd name="T49" fmla="*/ 1190 h 1448"/>
              <a:gd name="T50" fmla="*/ 884 w 1294"/>
              <a:gd name="T51" fmla="*/ 1225 h 1448"/>
              <a:gd name="T52" fmla="*/ 918 w 1294"/>
              <a:gd name="T53" fmla="*/ 1271 h 1448"/>
              <a:gd name="T54" fmla="*/ 934 w 1294"/>
              <a:gd name="T55" fmla="*/ 1318 h 1448"/>
              <a:gd name="T56" fmla="*/ 933 w 1294"/>
              <a:gd name="T57" fmla="*/ 1350 h 1448"/>
              <a:gd name="T58" fmla="*/ 929 w 1294"/>
              <a:gd name="T59" fmla="*/ 1364 h 1448"/>
              <a:gd name="T60" fmla="*/ 905 w 1294"/>
              <a:gd name="T61" fmla="*/ 1411 h 1448"/>
              <a:gd name="T62" fmla="*/ 870 w 1294"/>
              <a:gd name="T63" fmla="*/ 1437 h 1448"/>
              <a:gd name="T64" fmla="*/ 824 w 1294"/>
              <a:gd name="T65" fmla="*/ 1448 h 1448"/>
              <a:gd name="T66" fmla="*/ 778 w 1294"/>
              <a:gd name="T67" fmla="*/ 1445 h 1448"/>
              <a:gd name="T68" fmla="*/ 736 w 1294"/>
              <a:gd name="T69" fmla="*/ 1426 h 1448"/>
              <a:gd name="T70" fmla="*/ 708 w 1294"/>
              <a:gd name="T71" fmla="*/ 1394 h 1448"/>
              <a:gd name="T72" fmla="*/ 693 w 1294"/>
              <a:gd name="T73" fmla="*/ 1347 h 1448"/>
              <a:gd name="T74" fmla="*/ 696 w 1294"/>
              <a:gd name="T75" fmla="*/ 1301 h 1448"/>
              <a:gd name="T76" fmla="*/ 712 w 1294"/>
              <a:gd name="T77" fmla="*/ 1263 h 1448"/>
              <a:gd name="T78" fmla="*/ 731 w 1294"/>
              <a:gd name="T79" fmla="*/ 1237 h 1448"/>
              <a:gd name="T80" fmla="*/ 751 w 1294"/>
              <a:gd name="T81" fmla="*/ 1214 h 1448"/>
              <a:gd name="T82" fmla="*/ 766 w 1294"/>
              <a:gd name="T83" fmla="*/ 1189 h 1448"/>
              <a:gd name="T84" fmla="*/ 769 w 1294"/>
              <a:gd name="T85" fmla="*/ 1160 h 1448"/>
              <a:gd name="T86" fmla="*/ 454 w 1294"/>
              <a:gd name="T87" fmla="*/ 1149 h 1448"/>
              <a:gd name="T88" fmla="*/ 412 w 1294"/>
              <a:gd name="T89" fmla="*/ 1079 h 1448"/>
              <a:gd name="T90" fmla="*/ 354 w 1294"/>
              <a:gd name="T91" fmla="*/ 994 h 1448"/>
              <a:gd name="T92" fmla="*/ 290 w 1294"/>
              <a:gd name="T93" fmla="*/ 897 h 1448"/>
              <a:gd name="T94" fmla="*/ 224 w 1294"/>
              <a:gd name="T95" fmla="*/ 789 h 1448"/>
              <a:gd name="T96" fmla="*/ 158 w 1294"/>
              <a:gd name="T97" fmla="*/ 672 h 1448"/>
              <a:gd name="T98" fmla="*/ 98 w 1294"/>
              <a:gd name="T99" fmla="*/ 542 h 1448"/>
              <a:gd name="T100" fmla="*/ 48 w 1294"/>
              <a:gd name="T101" fmla="*/ 402 h 1448"/>
              <a:gd name="T102" fmla="*/ 14 w 1294"/>
              <a:gd name="T103" fmla="*/ 250 h 1448"/>
              <a:gd name="T104" fmla="*/ 0 w 1294"/>
              <a:gd name="T105" fmla="*/ 86 h 1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94" h="1448">
                <a:moveTo>
                  <a:pt x="1" y="0"/>
                </a:moveTo>
                <a:lnTo>
                  <a:pt x="990" y="0"/>
                </a:lnTo>
                <a:lnTo>
                  <a:pt x="990" y="310"/>
                </a:lnTo>
                <a:lnTo>
                  <a:pt x="1001" y="310"/>
                </a:lnTo>
                <a:lnTo>
                  <a:pt x="1008" y="310"/>
                </a:lnTo>
                <a:lnTo>
                  <a:pt x="1020" y="309"/>
                </a:lnTo>
                <a:lnTo>
                  <a:pt x="1035" y="305"/>
                </a:lnTo>
                <a:lnTo>
                  <a:pt x="1052" y="297"/>
                </a:lnTo>
                <a:lnTo>
                  <a:pt x="1070" y="284"/>
                </a:lnTo>
                <a:lnTo>
                  <a:pt x="1092" y="267"/>
                </a:lnTo>
                <a:lnTo>
                  <a:pt x="1116" y="250"/>
                </a:lnTo>
                <a:lnTo>
                  <a:pt x="1141" y="238"/>
                </a:lnTo>
                <a:lnTo>
                  <a:pt x="1163" y="234"/>
                </a:lnTo>
                <a:lnTo>
                  <a:pt x="1180" y="234"/>
                </a:lnTo>
                <a:lnTo>
                  <a:pt x="1194" y="236"/>
                </a:lnTo>
                <a:lnTo>
                  <a:pt x="1205" y="237"/>
                </a:lnTo>
                <a:lnTo>
                  <a:pt x="1209" y="238"/>
                </a:lnTo>
                <a:lnTo>
                  <a:pt x="1235" y="249"/>
                </a:lnTo>
                <a:lnTo>
                  <a:pt x="1256" y="263"/>
                </a:lnTo>
                <a:lnTo>
                  <a:pt x="1271" y="280"/>
                </a:lnTo>
                <a:lnTo>
                  <a:pt x="1283" y="298"/>
                </a:lnTo>
                <a:lnTo>
                  <a:pt x="1290" y="322"/>
                </a:lnTo>
                <a:lnTo>
                  <a:pt x="1294" y="344"/>
                </a:lnTo>
                <a:lnTo>
                  <a:pt x="1294" y="368"/>
                </a:lnTo>
                <a:lnTo>
                  <a:pt x="1290" y="390"/>
                </a:lnTo>
                <a:lnTo>
                  <a:pt x="1282" y="411"/>
                </a:lnTo>
                <a:lnTo>
                  <a:pt x="1270" y="432"/>
                </a:lnTo>
                <a:lnTo>
                  <a:pt x="1257" y="448"/>
                </a:lnTo>
                <a:lnTo>
                  <a:pt x="1239" y="461"/>
                </a:lnTo>
                <a:lnTo>
                  <a:pt x="1219" y="470"/>
                </a:lnTo>
                <a:lnTo>
                  <a:pt x="1192" y="474"/>
                </a:lnTo>
                <a:lnTo>
                  <a:pt x="1168" y="477"/>
                </a:lnTo>
                <a:lnTo>
                  <a:pt x="1146" y="473"/>
                </a:lnTo>
                <a:lnTo>
                  <a:pt x="1126" y="467"/>
                </a:lnTo>
                <a:lnTo>
                  <a:pt x="1109" y="457"/>
                </a:lnTo>
                <a:lnTo>
                  <a:pt x="1095" y="448"/>
                </a:lnTo>
                <a:lnTo>
                  <a:pt x="1082" y="437"/>
                </a:lnTo>
                <a:lnTo>
                  <a:pt x="1069" y="425"/>
                </a:lnTo>
                <a:lnTo>
                  <a:pt x="1059" y="418"/>
                </a:lnTo>
                <a:lnTo>
                  <a:pt x="1050" y="408"/>
                </a:lnTo>
                <a:lnTo>
                  <a:pt x="1033" y="402"/>
                </a:lnTo>
                <a:lnTo>
                  <a:pt x="1018" y="398"/>
                </a:lnTo>
                <a:lnTo>
                  <a:pt x="1005" y="399"/>
                </a:lnTo>
                <a:lnTo>
                  <a:pt x="990" y="399"/>
                </a:lnTo>
                <a:lnTo>
                  <a:pt x="990" y="1149"/>
                </a:lnTo>
                <a:lnTo>
                  <a:pt x="858" y="1149"/>
                </a:lnTo>
                <a:lnTo>
                  <a:pt x="858" y="1156"/>
                </a:lnTo>
                <a:lnTo>
                  <a:pt x="858" y="1164"/>
                </a:lnTo>
                <a:lnTo>
                  <a:pt x="859" y="1176"/>
                </a:lnTo>
                <a:lnTo>
                  <a:pt x="863" y="1190"/>
                </a:lnTo>
                <a:lnTo>
                  <a:pt x="871" y="1207"/>
                </a:lnTo>
                <a:lnTo>
                  <a:pt x="884" y="1225"/>
                </a:lnTo>
                <a:lnTo>
                  <a:pt x="901" y="1246"/>
                </a:lnTo>
                <a:lnTo>
                  <a:pt x="918" y="1271"/>
                </a:lnTo>
                <a:lnTo>
                  <a:pt x="929" y="1295"/>
                </a:lnTo>
                <a:lnTo>
                  <a:pt x="934" y="1318"/>
                </a:lnTo>
                <a:lnTo>
                  <a:pt x="934" y="1335"/>
                </a:lnTo>
                <a:lnTo>
                  <a:pt x="933" y="1350"/>
                </a:lnTo>
                <a:lnTo>
                  <a:pt x="931" y="1360"/>
                </a:lnTo>
                <a:lnTo>
                  <a:pt x="929" y="1364"/>
                </a:lnTo>
                <a:lnTo>
                  <a:pt x="920" y="1389"/>
                </a:lnTo>
                <a:lnTo>
                  <a:pt x="905" y="1411"/>
                </a:lnTo>
                <a:lnTo>
                  <a:pt x="888" y="1427"/>
                </a:lnTo>
                <a:lnTo>
                  <a:pt x="870" y="1437"/>
                </a:lnTo>
                <a:lnTo>
                  <a:pt x="846" y="1445"/>
                </a:lnTo>
                <a:lnTo>
                  <a:pt x="824" y="1448"/>
                </a:lnTo>
                <a:lnTo>
                  <a:pt x="801" y="1448"/>
                </a:lnTo>
                <a:lnTo>
                  <a:pt x="778" y="1445"/>
                </a:lnTo>
                <a:lnTo>
                  <a:pt x="756" y="1436"/>
                </a:lnTo>
                <a:lnTo>
                  <a:pt x="736" y="1426"/>
                </a:lnTo>
                <a:lnTo>
                  <a:pt x="721" y="1413"/>
                </a:lnTo>
                <a:lnTo>
                  <a:pt x="708" y="1394"/>
                </a:lnTo>
                <a:lnTo>
                  <a:pt x="698" y="1373"/>
                </a:lnTo>
                <a:lnTo>
                  <a:pt x="693" y="1347"/>
                </a:lnTo>
                <a:lnTo>
                  <a:pt x="692" y="1322"/>
                </a:lnTo>
                <a:lnTo>
                  <a:pt x="696" y="1301"/>
                </a:lnTo>
                <a:lnTo>
                  <a:pt x="701" y="1282"/>
                </a:lnTo>
                <a:lnTo>
                  <a:pt x="712" y="1263"/>
                </a:lnTo>
                <a:lnTo>
                  <a:pt x="721" y="1250"/>
                </a:lnTo>
                <a:lnTo>
                  <a:pt x="731" y="1237"/>
                </a:lnTo>
                <a:lnTo>
                  <a:pt x="743" y="1224"/>
                </a:lnTo>
                <a:lnTo>
                  <a:pt x="751" y="1214"/>
                </a:lnTo>
                <a:lnTo>
                  <a:pt x="760" y="1206"/>
                </a:lnTo>
                <a:lnTo>
                  <a:pt x="766" y="1189"/>
                </a:lnTo>
                <a:lnTo>
                  <a:pt x="770" y="1173"/>
                </a:lnTo>
                <a:lnTo>
                  <a:pt x="769" y="1160"/>
                </a:lnTo>
                <a:lnTo>
                  <a:pt x="769" y="1149"/>
                </a:lnTo>
                <a:lnTo>
                  <a:pt x="454" y="1149"/>
                </a:lnTo>
                <a:lnTo>
                  <a:pt x="436" y="1118"/>
                </a:lnTo>
                <a:lnTo>
                  <a:pt x="412" y="1079"/>
                </a:lnTo>
                <a:lnTo>
                  <a:pt x="385" y="1037"/>
                </a:lnTo>
                <a:lnTo>
                  <a:pt x="354" y="994"/>
                </a:lnTo>
                <a:lnTo>
                  <a:pt x="323" y="946"/>
                </a:lnTo>
                <a:lnTo>
                  <a:pt x="290" y="897"/>
                </a:lnTo>
                <a:lnTo>
                  <a:pt x="258" y="844"/>
                </a:lnTo>
                <a:lnTo>
                  <a:pt x="224" y="789"/>
                </a:lnTo>
                <a:lnTo>
                  <a:pt x="190" y="732"/>
                </a:lnTo>
                <a:lnTo>
                  <a:pt x="158" y="672"/>
                </a:lnTo>
                <a:lnTo>
                  <a:pt x="127" y="609"/>
                </a:lnTo>
                <a:lnTo>
                  <a:pt x="98" y="542"/>
                </a:lnTo>
                <a:lnTo>
                  <a:pt x="72" y="474"/>
                </a:lnTo>
                <a:lnTo>
                  <a:pt x="48" y="402"/>
                </a:lnTo>
                <a:lnTo>
                  <a:pt x="29" y="327"/>
                </a:lnTo>
                <a:lnTo>
                  <a:pt x="14" y="250"/>
                </a:lnTo>
                <a:lnTo>
                  <a:pt x="4" y="170"/>
                </a:lnTo>
                <a:lnTo>
                  <a:pt x="0" y="86"/>
                </a:lnTo>
                <a:lnTo>
                  <a:pt x="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6039674" y="1372955"/>
            <a:ext cx="1368992" cy="1477353"/>
          </a:xfrm>
          <a:custGeom>
            <a:avLst/>
            <a:gdLst>
              <a:gd name="T0" fmla="*/ 363 w 1276"/>
              <a:gd name="T1" fmla="*/ 14 h 1377"/>
              <a:gd name="T2" fmla="*/ 486 w 1276"/>
              <a:gd name="T3" fmla="*/ 52 h 1377"/>
              <a:gd name="T4" fmla="*/ 606 w 1276"/>
              <a:gd name="T5" fmla="*/ 104 h 1377"/>
              <a:gd name="T6" fmla="*/ 724 w 1276"/>
              <a:gd name="T7" fmla="*/ 170 h 1377"/>
              <a:gd name="T8" fmla="*/ 836 w 1276"/>
              <a:gd name="T9" fmla="*/ 251 h 1377"/>
              <a:gd name="T10" fmla="*/ 941 w 1276"/>
              <a:gd name="T11" fmla="*/ 345 h 1377"/>
              <a:gd name="T12" fmla="*/ 1035 w 1276"/>
              <a:gd name="T13" fmla="*/ 457 h 1377"/>
              <a:gd name="T14" fmla="*/ 1119 w 1276"/>
              <a:gd name="T15" fmla="*/ 585 h 1377"/>
              <a:gd name="T16" fmla="*/ 1187 w 1276"/>
              <a:gd name="T17" fmla="*/ 730 h 1377"/>
              <a:gd name="T18" fmla="*/ 1240 w 1276"/>
              <a:gd name="T19" fmla="*/ 893 h 1377"/>
              <a:gd name="T20" fmla="*/ 1276 w 1276"/>
              <a:gd name="T21" fmla="*/ 1073 h 1377"/>
              <a:gd name="T22" fmla="*/ 909 w 1276"/>
              <a:gd name="T23" fmla="*/ 1084 h 1377"/>
              <a:gd name="T24" fmla="*/ 911 w 1276"/>
              <a:gd name="T25" fmla="*/ 1103 h 1377"/>
              <a:gd name="T26" fmla="*/ 923 w 1276"/>
              <a:gd name="T27" fmla="*/ 1135 h 1377"/>
              <a:gd name="T28" fmla="*/ 953 w 1276"/>
              <a:gd name="T29" fmla="*/ 1175 h 1377"/>
              <a:gd name="T30" fmla="*/ 981 w 1276"/>
              <a:gd name="T31" fmla="*/ 1224 h 1377"/>
              <a:gd name="T32" fmla="*/ 985 w 1276"/>
              <a:gd name="T33" fmla="*/ 1264 h 1377"/>
              <a:gd name="T34" fmla="*/ 983 w 1276"/>
              <a:gd name="T35" fmla="*/ 1288 h 1377"/>
              <a:gd name="T36" fmla="*/ 971 w 1276"/>
              <a:gd name="T37" fmla="*/ 1318 h 1377"/>
              <a:gd name="T38" fmla="*/ 940 w 1276"/>
              <a:gd name="T39" fmla="*/ 1355 h 1377"/>
              <a:gd name="T40" fmla="*/ 899 w 1276"/>
              <a:gd name="T41" fmla="*/ 1374 h 1377"/>
              <a:gd name="T42" fmla="*/ 853 w 1276"/>
              <a:gd name="T43" fmla="*/ 1377 h 1377"/>
              <a:gd name="T44" fmla="*/ 809 w 1276"/>
              <a:gd name="T45" fmla="*/ 1365 h 1377"/>
              <a:gd name="T46" fmla="*/ 773 w 1276"/>
              <a:gd name="T47" fmla="*/ 1340 h 1377"/>
              <a:gd name="T48" fmla="*/ 750 w 1276"/>
              <a:gd name="T49" fmla="*/ 1302 h 1377"/>
              <a:gd name="T50" fmla="*/ 745 w 1276"/>
              <a:gd name="T51" fmla="*/ 1251 h 1377"/>
              <a:gd name="T52" fmla="*/ 752 w 1276"/>
              <a:gd name="T53" fmla="*/ 1209 h 1377"/>
              <a:gd name="T54" fmla="*/ 773 w 1276"/>
              <a:gd name="T55" fmla="*/ 1178 h 1377"/>
              <a:gd name="T56" fmla="*/ 794 w 1276"/>
              <a:gd name="T57" fmla="*/ 1153 h 1377"/>
              <a:gd name="T58" fmla="*/ 811 w 1276"/>
              <a:gd name="T59" fmla="*/ 1133 h 1377"/>
              <a:gd name="T60" fmla="*/ 823 w 1276"/>
              <a:gd name="T61" fmla="*/ 1101 h 1377"/>
              <a:gd name="T62" fmla="*/ 820 w 1276"/>
              <a:gd name="T63" fmla="*/ 1073 h 1377"/>
              <a:gd name="T64" fmla="*/ 301 w 1276"/>
              <a:gd name="T65" fmla="*/ 501 h 1377"/>
              <a:gd name="T66" fmla="*/ 284 w 1276"/>
              <a:gd name="T67" fmla="*/ 501 h 1377"/>
              <a:gd name="T68" fmla="*/ 258 w 1276"/>
              <a:gd name="T69" fmla="*/ 506 h 1377"/>
              <a:gd name="T70" fmla="*/ 223 w 1276"/>
              <a:gd name="T71" fmla="*/ 526 h 1377"/>
              <a:gd name="T72" fmla="*/ 177 w 1276"/>
              <a:gd name="T73" fmla="*/ 561 h 1377"/>
              <a:gd name="T74" fmla="*/ 130 w 1276"/>
              <a:gd name="T75" fmla="*/ 577 h 1377"/>
              <a:gd name="T76" fmla="*/ 98 w 1276"/>
              <a:gd name="T77" fmla="*/ 576 h 1377"/>
              <a:gd name="T78" fmla="*/ 84 w 1276"/>
              <a:gd name="T79" fmla="*/ 572 h 1377"/>
              <a:gd name="T80" fmla="*/ 37 w 1276"/>
              <a:gd name="T81" fmla="*/ 548 h 1377"/>
              <a:gd name="T82" fmla="*/ 10 w 1276"/>
              <a:gd name="T83" fmla="*/ 513 h 1377"/>
              <a:gd name="T84" fmla="*/ 0 w 1276"/>
              <a:gd name="T85" fmla="*/ 467 h 1377"/>
              <a:gd name="T86" fmla="*/ 3 w 1276"/>
              <a:gd name="T87" fmla="*/ 421 h 1377"/>
              <a:gd name="T88" fmla="*/ 23 w 1276"/>
              <a:gd name="T89" fmla="*/ 379 h 1377"/>
              <a:gd name="T90" fmla="*/ 54 w 1276"/>
              <a:gd name="T91" fmla="*/ 351 h 1377"/>
              <a:gd name="T92" fmla="*/ 101 w 1276"/>
              <a:gd name="T93" fmla="*/ 336 h 1377"/>
              <a:gd name="T94" fmla="*/ 147 w 1276"/>
              <a:gd name="T95" fmla="*/ 337 h 1377"/>
              <a:gd name="T96" fmla="*/ 183 w 1276"/>
              <a:gd name="T97" fmla="*/ 353 h 1377"/>
              <a:gd name="T98" fmla="*/ 211 w 1276"/>
              <a:gd name="T99" fmla="*/ 374 h 1377"/>
              <a:gd name="T100" fmla="*/ 235 w 1276"/>
              <a:gd name="T101" fmla="*/ 394 h 1377"/>
              <a:gd name="T102" fmla="*/ 259 w 1276"/>
              <a:gd name="T103" fmla="*/ 409 h 1377"/>
              <a:gd name="T104" fmla="*/ 288 w 1276"/>
              <a:gd name="T105" fmla="*/ 412 h 1377"/>
              <a:gd name="T106" fmla="*/ 301 w 1276"/>
              <a:gd name="T107" fmla="*/ 0 h 1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76" h="1377">
                <a:moveTo>
                  <a:pt x="301" y="0"/>
                </a:moveTo>
                <a:lnTo>
                  <a:pt x="363" y="14"/>
                </a:lnTo>
                <a:lnTo>
                  <a:pt x="424" y="31"/>
                </a:lnTo>
                <a:lnTo>
                  <a:pt x="486" y="52"/>
                </a:lnTo>
                <a:lnTo>
                  <a:pt x="546" y="77"/>
                </a:lnTo>
                <a:lnTo>
                  <a:pt x="606" y="104"/>
                </a:lnTo>
                <a:lnTo>
                  <a:pt x="666" y="136"/>
                </a:lnTo>
                <a:lnTo>
                  <a:pt x="724" y="170"/>
                </a:lnTo>
                <a:lnTo>
                  <a:pt x="781" y="208"/>
                </a:lnTo>
                <a:lnTo>
                  <a:pt x="836" y="251"/>
                </a:lnTo>
                <a:lnTo>
                  <a:pt x="890" y="296"/>
                </a:lnTo>
                <a:lnTo>
                  <a:pt x="941" y="345"/>
                </a:lnTo>
                <a:lnTo>
                  <a:pt x="989" y="399"/>
                </a:lnTo>
                <a:lnTo>
                  <a:pt x="1035" y="457"/>
                </a:lnTo>
                <a:lnTo>
                  <a:pt x="1078" y="518"/>
                </a:lnTo>
                <a:lnTo>
                  <a:pt x="1119" y="585"/>
                </a:lnTo>
                <a:lnTo>
                  <a:pt x="1155" y="656"/>
                </a:lnTo>
                <a:lnTo>
                  <a:pt x="1187" y="730"/>
                </a:lnTo>
                <a:lnTo>
                  <a:pt x="1216" y="809"/>
                </a:lnTo>
                <a:lnTo>
                  <a:pt x="1240" y="893"/>
                </a:lnTo>
                <a:lnTo>
                  <a:pt x="1260" y="980"/>
                </a:lnTo>
                <a:lnTo>
                  <a:pt x="1276" y="1073"/>
                </a:lnTo>
                <a:lnTo>
                  <a:pt x="909" y="1073"/>
                </a:lnTo>
                <a:lnTo>
                  <a:pt x="909" y="1084"/>
                </a:lnTo>
                <a:lnTo>
                  <a:pt x="909" y="1093"/>
                </a:lnTo>
                <a:lnTo>
                  <a:pt x="911" y="1103"/>
                </a:lnTo>
                <a:lnTo>
                  <a:pt x="916" y="1118"/>
                </a:lnTo>
                <a:lnTo>
                  <a:pt x="923" y="1135"/>
                </a:lnTo>
                <a:lnTo>
                  <a:pt x="936" y="1154"/>
                </a:lnTo>
                <a:lnTo>
                  <a:pt x="953" y="1175"/>
                </a:lnTo>
                <a:lnTo>
                  <a:pt x="970" y="1199"/>
                </a:lnTo>
                <a:lnTo>
                  <a:pt x="981" y="1224"/>
                </a:lnTo>
                <a:lnTo>
                  <a:pt x="985" y="1246"/>
                </a:lnTo>
                <a:lnTo>
                  <a:pt x="985" y="1264"/>
                </a:lnTo>
                <a:lnTo>
                  <a:pt x="984" y="1277"/>
                </a:lnTo>
                <a:lnTo>
                  <a:pt x="983" y="1288"/>
                </a:lnTo>
                <a:lnTo>
                  <a:pt x="981" y="1292"/>
                </a:lnTo>
                <a:lnTo>
                  <a:pt x="971" y="1318"/>
                </a:lnTo>
                <a:lnTo>
                  <a:pt x="957" y="1339"/>
                </a:lnTo>
                <a:lnTo>
                  <a:pt x="940" y="1355"/>
                </a:lnTo>
                <a:lnTo>
                  <a:pt x="921" y="1366"/>
                </a:lnTo>
                <a:lnTo>
                  <a:pt x="899" y="1374"/>
                </a:lnTo>
                <a:lnTo>
                  <a:pt x="875" y="1377"/>
                </a:lnTo>
                <a:lnTo>
                  <a:pt x="853" y="1377"/>
                </a:lnTo>
                <a:lnTo>
                  <a:pt x="830" y="1374"/>
                </a:lnTo>
                <a:lnTo>
                  <a:pt x="809" y="1365"/>
                </a:lnTo>
                <a:lnTo>
                  <a:pt x="789" y="1353"/>
                </a:lnTo>
                <a:lnTo>
                  <a:pt x="773" y="1340"/>
                </a:lnTo>
                <a:lnTo>
                  <a:pt x="760" y="1322"/>
                </a:lnTo>
                <a:lnTo>
                  <a:pt x="750" y="1302"/>
                </a:lnTo>
                <a:lnTo>
                  <a:pt x="746" y="1275"/>
                </a:lnTo>
                <a:lnTo>
                  <a:pt x="745" y="1251"/>
                </a:lnTo>
                <a:lnTo>
                  <a:pt x="747" y="1229"/>
                </a:lnTo>
                <a:lnTo>
                  <a:pt x="752" y="1209"/>
                </a:lnTo>
                <a:lnTo>
                  <a:pt x="763" y="1192"/>
                </a:lnTo>
                <a:lnTo>
                  <a:pt x="773" y="1178"/>
                </a:lnTo>
                <a:lnTo>
                  <a:pt x="783" y="1165"/>
                </a:lnTo>
                <a:lnTo>
                  <a:pt x="794" y="1153"/>
                </a:lnTo>
                <a:lnTo>
                  <a:pt x="802" y="1143"/>
                </a:lnTo>
                <a:lnTo>
                  <a:pt x="811" y="1133"/>
                </a:lnTo>
                <a:lnTo>
                  <a:pt x="818" y="1116"/>
                </a:lnTo>
                <a:lnTo>
                  <a:pt x="823" y="1101"/>
                </a:lnTo>
                <a:lnTo>
                  <a:pt x="822" y="1088"/>
                </a:lnTo>
                <a:lnTo>
                  <a:pt x="820" y="1073"/>
                </a:lnTo>
                <a:lnTo>
                  <a:pt x="301" y="1073"/>
                </a:lnTo>
                <a:lnTo>
                  <a:pt x="301" y="501"/>
                </a:lnTo>
                <a:lnTo>
                  <a:pt x="292" y="501"/>
                </a:lnTo>
                <a:lnTo>
                  <a:pt x="284" y="501"/>
                </a:lnTo>
                <a:lnTo>
                  <a:pt x="272" y="502"/>
                </a:lnTo>
                <a:lnTo>
                  <a:pt x="258" y="506"/>
                </a:lnTo>
                <a:lnTo>
                  <a:pt x="241" y="514"/>
                </a:lnTo>
                <a:lnTo>
                  <a:pt x="223" y="526"/>
                </a:lnTo>
                <a:lnTo>
                  <a:pt x="202" y="544"/>
                </a:lnTo>
                <a:lnTo>
                  <a:pt x="177" y="561"/>
                </a:lnTo>
                <a:lnTo>
                  <a:pt x="152" y="572"/>
                </a:lnTo>
                <a:lnTo>
                  <a:pt x="130" y="577"/>
                </a:lnTo>
                <a:lnTo>
                  <a:pt x="113" y="577"/>
                </a:lnTo>
                <a:lnTo>
                  <a:pt x="98" y="576"/>
                </a:lnTo>
                <a:lnTo>
                  <a:pt x="88" y="573"/>
                </a:lnTo>
                <a:lnTo>
                  <a:pt x="84" y="572"/>
                </a:lnTo>
                <a:lnTo>
                  <a:pt x="58" y="563"/>
                </a:lnTo>
                <a:lnTo>
                  <a:pt x="37" y="548"/>
                </a:lnTo>
                <a:lnTo>
                  <a:pt x="21" y="531"/>
                </a:lnTo>
                <a:lnTo>
                  <a:pt x="10" y="513"/>
                </a:lnTo>
                <a:lnTo>
                  <a:pt x="3" y="489"/>
                </a:lnTo>
                <a:lnTo>
                  <a:pt x="0" y="467"/>
                </a:lnTo>
                <a:lnTo>
                  <a:pt x="0" y="444"/>
                </a:lnTo>
                <a:lnTo>
                  <a:pt x="3" y="421"/>
                </a:lnTo>
                <a:lnTo>
                  <a:pt x="12" y="399"/>
                </a:lnTo>
                <a:lnTo>
                  <a:pt x="23" y="379"/>
                </a:lnTo>
                <a:lnTo>
                  <a:pt x="36" y="364"/>
                </a:lnTo>
                <a:lnTo>
                  <a:pt x="54" y="351"/>
                </a:lnTo>
                <a:lnTo>
                  <a:pt x="74" y="341"/>
                </a:lnTo>
                <a:lnTo>
                  <a:pt x="101" y="336"/>
                </a:lnTo>
                <a:lnTo>
                  <a:pt x="126" y="335"/>
                </a:lnTo>
                <a:lnTo>
                  <a:pt x="147" y="337"/>
                </a:lnTo>
                <a:lnTo>
                  <a:pt x="166" y="344"/>
                </a:lnTo>
                <a:lnTo>
                  <a:pt x="183" y="353"/>
                </a:lnTo>
                <a:lnTo>
                  <a:pt x="198" y="364"/>
                </a:lnTo>
                <a:lnTo>
                  <a:pt x="211" y="374"/>
                </a:lnTo>
                <a:lnTo>
                  <a:pt x="224" y="385"/>
                </a:lnTo>
                <a:lnTo>
                  <a:pt x="235" y="394"/>
                </a:lnTo>
                <a:lnTo>
                  <a:pt x="242" y="403"/>
                </a:lnTo>
                <a:lnTo>
                  <a:pt x="259" y="409"/>
                </a:lnTo>
                <a:lnTo>
                  <a:pt x="275" y="413"/>
                </a:lnTo>
                <a:lnTo>
                  <a:pt x="288" y="412"/>
                </a:lnTo>
                <a:lnTo>
                  <a:pt x="301" y="412"/>
                </a:lnTo>
                <a:lnTo>
                  <a:pt x="30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55A06A-BA4B-4D42-945F-D7D554644EFF}"/>
              </a:ext>
            </a:extLst>
          </p:cNvPr>
          <p:cNvSpPr txBox="1"/>
          <p:nvPr/>
        </p:nvSpPr>
        <p:spPr>
          <a:xfrm>
            <a:off x="5708226" y="5092781"/>
            <a:ext cx="7430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b="1" dirty="0"/>
              <a:t>PDA</a:t>
            </a:r>
            <a:endParaRPr lang="en-US" sz="2500" b="1" dirty="0"/>
          </a:p>
        </p:txBody>
      </p:sp>
      <p:pic>
        <p:nvPicPr>
          <p:cNvPr id="7" name="Graphic 6" descr="Lock">
            <a:extLst>
              <a:ext uri="{FF2B5EF4-FFF2-40B4-BE49-F238E27FC236}">
                <a16:creationId xmlns:a16="http://schemas.microsoft.com/office/drawing/2014/main" id="{6CD54BC0-BFAC-1446-8060-BBB351B20E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6655" y="1710864"/>
            <a:ext cx="607991" cy="607991"/>
          </a:xfrm>
          <a:prstGeom prst="rect">
            <a:avLst/>
          </a:prstGeom>
        </p:spPr>
      </p:pic>
      <p:pic>
        <p:nvPicPr>
          <p:cNvPr id="11" name="Graphic 10" descr="Bullseye">
            <a:extLst>
              <a:ext uri="{FF2B5EF4-FFF2-40B4-BE49-F238E27FC236}">
                <a16:creationId xmlns:a16="http://schemas.microsoft.com/office/drawing/2014/main" id="{610C6700-7302-F148-A9FF-CBDFF0C09C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00047" y="1809583"/>
            <a:ext cx="555469" cy="555469"/>
          </a:xfrm>
          <a:prstGeom prst="rect">
            <a:avLst/>
          </a:prstGeom>
        </p:spPr>
      </p:pic>
      <p:pic>
        <p:nvPicPr>
          <p:cNvPr id="15" name="Graphic 14" descr="Cloud Computing">
            <a:extLst>
              <a:ext uri="{FF2B5EF4-FFF2-40B4-BE49-F238E27FC236}">
                <a16:creationId xmlns:a16="http://schemas.microsoft.com/office/drawing/2014/main" id="{B1A21501-091D-0A44-B62A-DF8D61AB14A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23445" y="2901401"/>
            <a:ext cx="595601" cy="595601"/>
          </a:xfrm>
          <a:prstGeom prst="rect">
            <a:avLst/>
          </a:prstGeom>
        </p:spPr>
      </p:pic>
      <p:pic>
        <p:nvPicPr>
          <p:cNvPr id="17" name="Graphic 16" descr="Thumbs up sign">
            <a:extLst>
              <a:ext uri="{FF2B5EF4-FFF2-40B4-BE49-F238E27FC236}">
                <a16:creationId xmlns:a16="http://schemas.microsoft.com/office/drawing/2014/main" id="{F9651999-EA82-A24B-B0F4-18B512D0AE5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79755" y="3957460"/>
            <a:ext cx="595601" cy="595601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04E70BF-A711-5C42-B19B-CB1E995523C0}"/>
              </a:ext>
            </a:extLst>
          </p:cNvPr>
          <p:cNvCxnSpPr/>
          <p:nvPr/>
        </p:nvCxnSpPr>
        <p:spPr>
          <a:xfrm>
            <a:off x="3944891" y="2020049"/>
            <a:ext cx="1371600" cy="1588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F086546-7948-5646-99E2-484ED0DA4AC6}"/>
              </a:ext>
            </a:extLst>
          </p:cNvPr>
          <p:cNvSpPr txBox="1"/>
          <p:nvPr/>
        </p:nvSpPr>
        <p:spPr>
          <a:xfrm flipH="1">
            <a:off x="1490243" y="1809583"/>
            <a:ext cx="2400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kern="0" dirty="0">
                <a:latin typeface="Arial" pitchFamily="34" charset="0"/>
                <a:cs typeface="Arial" pitchFamily="34" charset="0"/>
              </a:rPr>
              <a:t>Privacy-preserving</a:t>
            </a:r>
            <a:endParaRPr lang="en-US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888CB4-EBA1-9A47-9F10-28314B5886E7}"/>
              </a:ext>
            </a:extLst>
          </p:cNvPr>
          <p:cNvSpPr/>
          <p:nvPr/>
        </p:nvSpPr>
        <p:spPr>
          <a:xfrm>
            <a:off x="5461393" y="3154509"/>
            <a:ext cx="304800" cy="246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11453-927E-B74E-B85D-C0E2C396030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583" y="2922863"/>
            <a:ext cx="645322" cy="64532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0A28710-1BF3-D14E-93DC-412D74AC40E1}"/>
              </a:ext>
            </a:extLst>
          </p:cNvPr>
          <p:cNvSpPr/>
          <p:nvPr/>
        </p:nvSpPr>
        <p:spPr bwMode="auto">
          <a:xfrm>
            <a:off x="206734" y="5835563"/>
            <a:ext cx="11985266" cy="5202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536EFD-29E4-E248-981D-754F6E7CEC13}"/>
              </a:ext>
            </a:extLst>
          </p:cNvPr>
          <p:cNvGrpSpPr/>
          <p:nvPr/>
        </p:nvGrpSpPr>
        <p:grpSpPr>
          <a:xfrm>
            <a:off x="6039674" y="1372955"/>
            <a:ext cx="4040473" cy="1477353"/>
            <a:chOff x="6039674" y="1372955"/>
            <a:chExt cx="4040473" cy="147735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4EA23EC-7AC1-EC4A-89C3-DA390CAD6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9674" y="1372955"/>
              <a:ext cx="1368992" cy="1477353"/>
            </a:xfrm>
            <a:custGeom>
              <a:avLst/>
              <a:gdLst>
                <a:gd name="T0" fmla="*/ 363 w 1276"/>
                <a:gd name="T1" fmla="*/ 14 h 1377"/>
                <a:gd name="T2" fmla="*/ 486 w 1276"/>
                <a:gd name="T3" fmla="*/ 52 h 1377"/>
                <a:gd name="T4" fmla="*/ 606 w 1276"/>
                <a:gd name="T5" fmla="*/ 104 h 1377"/>
                <a:gd name="T6" fmla="*/ 724 w 1276"/>
                <a:gd name="T7" fmla="*/ 170 h 1377"/>
                <a:gd name="T8" fmla="*/ 836 w 1276"/>
                <a:gd name="T9" fmla="*/ 251 h 1377"/>
                <a:gd name="T10" fmla="*/ 941 w 1276"/>
                <a:gd name="T11" fmla="*/ 345 h 1377"/>
                <a:gd name="T12" fmla="*/ 1035 w 1276"/>
                <a:gd name="T13" fmla="*/ 457 h 1377"/>
                <a:gd name="T14" fmla="*/ 1119 w 1276"/>
                <a:gd name="T15" fmla="*/ 585 h 1377"/>
                <a:gd name="T16" fmla="*/ 1187 w 1276"/>
                <a:gd name="T17" fmla="*/ 730 h 1377"/>
                <a:gd name="T18" fmla="*/ 1240 w 1276"/>
                <a:gd name="T19" fmla="*/ 893 h 1377"/>
                <a:gd name="T20" fmla="*/ 1276 w 1276"/>
                <a:gd name="T21" fmla="*/ 1073 h 1377"/>
                <a:gd name="T22" fmla="*/ 909 w 1276"/>
                <a:gd name="T23" fmla="*/ 1084 h 1377"/>
                <a:gd name="T24" fmla="*/ 911 w 1276"/>
                <a:gd name="T25" fmla="*/ 1103 h 1377"/>
                <a:gd name="T26" fmla="*/ 923 w 1276"/>
                <a:gd name="T27" fmla="*/ 1135 h 1377"/>
                <a:gd name="T28" fmla="*/ 953 w 1276"/>
                <a:gd name="T29" fmla="*/ 1175 h 1377"/>
                <a:gd name="T30" fmla="*/ 981 w 1276"/>
                <a:gd name="T31" fmla="*/ 1224 h 1377"/>
                <a:gd name="T32" fmla="*/ 985 w 1276"/>
                <a:gd name="T33" fmla="*/ 1264 h 1377"/>
                <a:gd name="T34" fmla="*/ 983 w 1276"/>
                <a:gd name="T35" fmla="*/ 1288 h 1377"/>
                <a:gd name="T36" fmla="*/ 971 w 1276"/>
                <a:gd name="T37" fmla="*/ 1318 h 1377"/>
                <a:gd name="T38" fmla="*/ 940 w 1276"/>
                <a:gd name="T39" fmla="*/ 1355 h 1377"/>
                <a:gd name="T40" fmla="*/ 899 w 1276"/>
                <a:gd name="T41" fmla="*/ 1374 h 1377"/>
                <a:gd name="T42" fmla="*/ 853 w 1276"/>
                <a:gd name="T43" fmla="*/ 1377 h 1377"/>
                <a:gd name="T44" fmla="*/ 809 w 1276"/>
                <a:gd name="T45" fmla="*/ 1365 h 1377"/>
                <a:gd name="T46" fmla="*/ 773 w 1276"/>
                <a:gd name="T47" fmla="*/ 1340 h 1377"/>
                <a:gd name="T48" fmla="*/ 750 w 1276"/>
                <a:gd name="T49" fmla="*/ 1302 h 1377"/>
                <a:gd name="T50" fmla="*/ 745 w 1276"/>
                <a:gd name="T51" fmla="*/ 1251 h 1377"/>
                <a:gd name="T52" fmla="*/ 752 w 1276"/>
                <a:gd name="T53" fmla="*/ 1209 h 1377"/>
                <a:gd name="T54" fmla="*/ 773 w 1276"/>
                <a:gd name="T55" fmla="*/ 1178 h 1377"/>
                <a:gd name="T56" fmla="*/ 794 w 1276"/>
                <a:gd name="T57" fmla="*/ 1153 h 1377"/>
                <a:gd name="T58" fmla="*/ 811 w 1276"/>
                <a:gd name="T59" fmla="*/ 1133 h 1377"/>
                <a:gd name="T60" fmla="*/ 823 w 1276"/>
                <a:gd name="T61" fmla="*/ 1101 h 1377"/>
                <a:gd name="T62" fmla="*/ 820 w 1276"/>
                <a:gd name="T63" fmla="*/ 1073 h 1377"/>
                <a:gd name="T64" fmla="*/ 301 w 1276"/>
                <a:gd name="T65" fmla="*/ 501 h 1377"/>
                <a:gd name="T66" fmla="*/ 284 w 1276"/>
                <a:gd name="T67" fmla="*/ 501 h 1377"/>
                <a:gd name="T68" fmla="*/ 258 w 1276"/>
                <a:gd name="T69" fmla="*/ 506 h 1377"/>
                <a:gd name="T70" fmla="*/ 223 w 1276"/>
                <a:gd name="T71" fmla="*/ 526 h 1377"/>
                <a:gd name="T72" fmla="*/ 177 w 1276"/>
                <a:gd name="T73" fmla="*/ 561 h 1377"/>
                <a:gd name="T74" fmla="*/ 130 w 1276"/>
                <a:gd name="T75" fmla="*/ 577 h 1377"/>
                <a:gd name="T76" fmla="*/ 98 w 1276"/>
                <a:gd name="T77" fmla="*/ 576 h 1377"/>
                <a:gd name="T78" fmla="*/ 84 w 1276"/>
                <a:gd name="T79" fmla="*/ 572 h 1377"/>
                <a:gd name="T80" fmla="*/ 37 w 1276"/>
                <a:gd name="T81" fmla="*/ 548 h 1377"/>
                <a:gd name="T82" fmla="*/ 10 w 1276"/>
                <a:gd name="T83" fmla="*/ 513 h 1377"/>
                <a:gd name="T84" fmla="*/ 0 w 1276"/>
                <a:gd name="T85" fmla="*/ 467 h 1377"/>
                <a:gd name="T86" fmla="*/ 3 w 1276"/>
                <a:gd name="T87" fmla="*/ 421 h 1377"/>
                <a:gd name="T88" fmla="*/ 23 w 1276"/>
                <a:gd name="T89" fmla="*/ 379 h 1377"/>
                <a:gd name="T90" fmla="*/ 54 w 1276"/>
                <a:gd name="T91" fmla="*/ 351 h 1377"/>
                <a:gd name="T92" fmla="*/ 101 w 1276"/>
                <a:gd name="T93" fmla="*/ 336 h 1377"/>
                <a:gd name="T94" fmla="*/ 147 w 1276"/>
                <a:gd name="T95" fmla="*/ 337 h 1377"/>
                <a:gd name="T96" fmla="*/ 183 w 1276"/>
                <a:gd name="T97" fmla="*/ 353 h 1377"/>
                <a:gd name="T98" fmla="*/ 211 w 1276"/>
                <a:gd name="T99" fmla="*/ 374 h 1377"/>
                <a:gd name="T100" fmla="*/ 235 w 1276"/>
                <a:gd name="T101" fmla="*/ 394 h 1377"/>
                <a:gd name="T102" fmla="*/ 259 w 1276"/>
                <a:gd name="T103" fmla="*/ 409 h 1377"/>
                <a:gd name="T104" fmla="*/ 288 w 1276"/>
                <a:gd name="T105" fmla="*/ 412 h 1377"/>
                <a:gd name="T106" fmla="*/ 301 w 1276"/>
                <a:gd name="T107" fmla="*/ 0 h 1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6" h="1377">
                  <a:moveTo>
                    <a:pt x="301" y="0"/>
                  </a:moveTo>
                  <a:lnTo>
                    <a:pt x="363" y="14"/>
                  </a:lnTo>
                  <a:lnTo>
                    <a:pt x="424" y="31"/>
                  </a:lnTo>
                  <a:lnTo>
                    <a:pt x="486" y="52"/>
                  </a:lnTo>
                  <a:lnTo>
                    <a:pt x="546" y="77"/>
                  </a:lnTo>
                  <a:lnTo>
                    <a:pt x="606" y="104"/>
                  </a:lnTo>
                  <a:lnTo>
                    <a:pt x="666" y="136"/>
                  </a:lnTo>
                  <a:lnTo>
                    <a:pt x="724" y="170"/>
                  </a:lnTo>
                  <a:lnTo>
                    <a:pt x="781" y="208"/>
                  </a:lnTo>
                  <a:lnTo>
                    <a:pt x="836" y="251"/>
                  </a:lnTo>
                  <a:lnTo>
                    <a:pt x="890" y="296"/>
                  </a:lnTo>
                  <a:lnTo>
                    <a:pt x="941" y="345"/>
                  </a:lnTo>
                  <a:lnTo>
                    <a:pt x="989" y="399"/>
                  </a:lnTo>
                  <a:lnTo>
                    <a:pt x="1035" y="457"/>
                  </a:lnTo>
                  <a:lnTo>
                    <a:pt x="1078" y="518"/>
                  </a:lnTo>
                  <a:lnTo>
                    <a:pt x="1119" y="585"/>
                  </a:lnTo>
                  <a:lnTo>
                    <a:pt x="1155" y="656"/>
                  </a:lnTo>
                  <a:lnTo>
                    <a:pt x="1187" y="730"/>
                  </a:lnTo>
                  <a:lnTo>
                    <a:pt x="1216" y="809"/>
                  </a:lnTo>
                  <a:lnTo>
                    <a:pt x="1240" y="893"/>
                  </a:lnTo>
                  <a:lnTo>
                    <a:pt x="1260" y="980"/>
                  </a:lnTo>
                  <a:lnTo>
                    <a:pt x="1276" y="1073"/>
                  </a:lnTo>
                  <a:lnTo>
                    <a:pt x="909" y="1073"/>
                  </a:lnTo>
                  <a:lnTo>
                    <a:pt x="909" y="1084"/>
                  </a:lnTo>
                  <a:lnTo>
                    <a:pt x="909" y="1093"/>
                  </a:lnTo>
                  <a:lnTo>
                    <a:pt x="911" y="1103"/>
                  </a:lnTo>
                  <a:lnTo>
                    <a:pt x="916" y="1118"/>
                  </a:lnTo>
                  <a:lnTo>
                    <a:pt x="923" y="1135"/>
                  </a:lnTo>
                  <a:lnTo>
                    <a:pt x="936" y="1154"/>
                  </a:lnTo>
                  <a:lnTo>
                    <a:pt x="953" y="1175"/>
                  </a:lnTo>
                  <a:lnTo>
                    <a:pt x="970" y="1199"/>
                  </a:lnTo>
                  <a:lnTo>
                    <a:pt x="981" y="1224"/>
                  </a:lnTo>
                  <a:lnTo>
                    <a:pt x="985" y="1246"/>
                  </a:lnTo>
                  <a:lnTo>
                    <a:pt x="985" y="1264"/>
                  </a:lnTo>
                  <a:lnTo>
                    <a:pt x="984" y="1277"/>
                  </a:lnTo>
                  <a:lnTo>
                    <a:pt x="983" y="1288"/>
                  </a:lnTo>
                  <a:lnTo>
                    <a:pt x="981" y="1292"/>
                  </a:lnTo>
                  <a:lnTo>
                    <a:pt x="971" y="1318"/>
                  </a:lnTo>
                  <a:lnTo>
                    <a:pt x="957" y="1339"/>
                  </a:lnTo>
                  <a:lnTo>
                    <a:pt x="940" y="1355"/>
                  </a:lnTo>
                  <a:lnTo>
                    <a:pt x="921" y="1366"/>
                  </a:lnTo>
                  <a:lnTo>
                    <a:pt x="899" y="1374"/>
                  </a:lnTo>
                  <a:lnTo>
                    <a:pt x="875" y="1377"/>
                  </a:lnTo>
                  <a:lnTo>
                    <a:pt x="853" y="1377"/>
                  </a:lnTo>
                  <a:lnTo>
                    <a:pt x="830" y="1374"/>
                  </a:lnTo>
                  <a:lnTo>
                    <a:pt x="809" y="1365"/>
                  </a:lnTo>
                  <a:lnTo>
                    <a:pt x="789" y="1353"/>
                  </a:lnTo>
                  <a:lnTo>
                    <a:pt x="773" y="1340"/>
                  </a:lnTo>
                  <a:lnTo>
                    <a:pt x="760" y="1322"/>
                  </a:lnTo>
                  <a:lnTo>
                    <a:pt x="750" y="1302"/>
                  </a:lnTo>
                  <a:lnTo>
                    <a:pt x="746" y="1275"/>
                  </a:lnTo>
                  <a:lnTo>
                    <a:pt x="745" y="1251"/>
                  </a:lnTo>
                  <a:lnTo>
                    <a:pt x="747" y="1229"/>
                  </a:lnTo>
                  <a:lnTo>
                    <a:pt x="752" y="1209"/>
                  </a:lnTo>
                  <a:lnTo>
                    <a:pt x="763" y="1192"/>
                  </a:lnTo>
                  <a:lnTo>
                    <a:pt x="773" y="1178"/>
                  </a:lnTo>
                  <a:lnTo>
                    <a:pt x="783" y="1165"/>
                  </a:lnTo>
                  <a:lnTo>
                    <a:pt x="794" y="1153"/>
                  </a:lnTo>
                  <a:lnTo>
                    <a:pt x="802" y="1143"/>
                  </a:lnTo>
                  <a:lnTo>
                    <a:pt x="811" y="1133"/>
                  </a:lnTo>
                  <a:lnTo>
                    <a:pt x="818" y="1116"/>
                  </a:lnTo>
                  <a:lnTo>
                    <a:pt x="823" y="1101"/>
                  </a:lnTo>
                  <a:lnTo>
                    <a:pt x="822" y="1088"/>
                  </a:lnTo>
                  <a:lnTo>
                    <a:pt x="820" y="1073"/>
                  </a:lnTo>
                  <a:lnTo>
                    <a:pt x="301" y="1073"/>
                  </a:lnTo>
                  <a:lnTo>
                    <a:pt x="301" y="501"/>
                  </a:lnTo>
                  <a:lnTo>
                    <a:pt x="292" y="501"/>
                  </a:lnTo>
                  <a:lnTo>
                    <a:pt x="284" y="501"/>
                  </a:lnTo>
                  <a:lnTo>
                    <a:pt x="272" y="502"/>
                  </a:lnTo>
                  <a:lnTo>
                    <a:pt x="258" y="506"/>
                  </a:lnTo>
                  <a:lnTo>
                    <a:pt x="241" y="514"/>
                  </a:lnTo>
                  <a:lnTo>
                    <a:pt x="223" y="526"/>
                  </a:lnTo>
                  <a:lnTo>
                    <a:pt x="202" y="544"/>
                  </a:lnTo>
                  <a:lnTo>
                    <a:pt x="177" y="561"/>
                  </a:lnTo>
                  <a:lnTo>
                    <a:pt x="152" y="572"/>
                  </a:lnTo>
                  <a:lnTo>
                    <a:pt x="130" y="577"/>
                  </a:lnTo>
                  <a:lnTo>
                    <a:pt x="113" y="577"/>
                  </a:lnTo>
                  <a:lnTo>
                    <a:pt x="98" y="576"/>
                  </a:lnTo>
                  <a:lnTo>
                    <a:pt x="88" y="573"/>
                  </a:lnTo>
                  <a:lnTo>
                    <a:pt x="84" y="572"/>
                  </a:lnTo>
                  <a:lnTo>
                    <a:pt x="58" y="563"/>
                  </a:lnTo>
                  <a:lnTo>
                    <a:pt x="37" y="548"/>
                  </a:lnTo>
                  <a:lnTo>
                    <a:pt x="21" y="531"/>
                  </a:lnTo>
                  <a:lnTo>
                    <a:pt x="10" y="513"/>
                  </a:lnTo>
                  <a:lnTo>
                    <a:pt x="3" y="489"/>
                  </a:lnTo>
                  <a:lnTo>
                    <a:pt x="0" y="467"/>
                  </a:lnTo>
                  <a:lnTo>
                    <a:pt x="0" y="444"/>
                  </a:lnTo>
                  <a:lnTo>
                    <a:pt x="3" y="421"/>
                  </a:lnTo>
                  <a:lnTo>
                    <a:pt x="12" y="399"/>
                  </a:lnTo>
                  <a:lnTo>
                    <a:pt x="23" y="379"/>
                  </a:lnTo>
                  <a:lnTo>
                    <a:pt x="36" y="364"/>
                  </a:lnTo>
                  <a:lnTo>
                    <a:pt x="54" y="351"/>
                  </a:lnTo>
                  <a:lnTo>
                    <a:pt x="74" y="341"/>
                  </a:lnTo>
                  <a:lnTo>
                    <a:pt x="101" y="336"/>
                  </a:lnTo>
                  <a:lnTo>
                    <a:pt x="126" y="335"/>
                  </a:lnTo>
                  <a:lnTo>
                    <a:pt x="147" y="337"/>
                  </a:lnTo>
                  <a:lnTo>
                    <a:pt x="166" y="344"/>
                  </a:lnTo>
                  <a:lnTo>
                    <a:pt x="183" y="353"/>
                  </a:lnTo>
                  <a:lnTo>
                    <a:pt x="198" y="364"/>
                  </a:lnTo>
                  <a:lnTo>
                    <a:pt x="211" y="374"/>
                  </a:lnTo>
                  <a:lnTo>
                    <a:pt x="224" y="385"/>
                  </a:lnTo>
                  <a:lnTo>
                    <a:pt x="235" y="394"/>
                  </a:lnTo>
                  <a:lnTo>
                    <a:pt x="242" y="403"/>
                  </a:lnTo>
                  <a:lnTo>
                    <a:pt x="259" y="409"/>
                  </a:lnTo>
                  <a:lnTo>
                    <a:pt x="275" y="413"/>
                  </a:lnTo>
                  <a:lnTo>
                    <a:pt x="288" y="412"/>
                  </a:lnTo>
                  <a:lnTo>
                    <a:pt x="301" y="412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28" name="Graphic 27" descr="Bullseye">
              <a:extLst>
                <a:ext uri="{FF2B5EF4-FFF2-40B4-BE49-F238E27FC236}">
                  <a16:creationId xmlns:a16="http://schemas.microsoft.com/office/drawing/2014/main" id="{AA76F232-FB21-B147-A89D-2DF968A54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00047" y="1809583"/>
              <a:ext cx="555469" cy="555469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3212EDB-960D-3A4E-8BE6-A083645CEF9A}"/>
                </a:ext>
              </a:extLst>
            </p:cNvPr>
            <p:cNvCxnSpPr/>
            <p:nvPr/>
          </p:nvCxnSpPr>
          <p:spPr>
            <a:xfrm>
              <a:off x="7186977" y="2336121"/>
              <a:ext cx="98499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6EA7051-135F-5849-A710-3CF4B348A82A}"/>
                </a:ext>
              </a:extLst>
            </p:cNvPr>
            <p:cNvSpPr txBox="1"/>
            <p:nvPr/>
          </p:nvSpPr>
          <p:spPr>
            <a:xfrm flipH="1">
              <a:off x="7679475" y="2096636"/>
              <a:ext cx="24006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kern="0" dirty="0">
                  <a:latin typeface="Arial" pitchFamily="34" charset="0"/>
                  <a:cs typeface="Arial" pitchFamily="34" charset="0"/>
                </a:rPr>
                <a:t>Accurate</a:t>
              </a:r>
              <a:endParaRPr lang="en-US" kern="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BCB7537-8AD5-0448-8DB6-FADB66890820}"/>
              </a:ext>
            </a:extLst>
          </p:cNvPr>
          <p:cNvGrpSpPr/>
          <p:nvPr/>
        </p:nvGrpSpPr>
        <p:grpSpPr>
          <a:xfrm>
            <a:off x="829792" y="2591745"/>
            <a:ext cx="5325753" cy="1553527"/>
            <a:chOff x="829792" y="2591745"/>
            <a:chExt cx="5325753" cy="1553527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D1B8C3E-A039-5B49-87A7-476E94D26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41" y="2591745"/>
              <a:ext cx="1388304" cy="1553527"/>
            </a:xfrm>
            <a:custGeom>
              <a:avLst/>
              <a:gdLst>
                <a:gd name="T0" fmla="*/ 990 w 1294"/>
                <a:gd name="T1" fmla="*/ 0 h 1448"/>
                <a:gd name="T2" fmla="*/ 1001 w 1294"/>
                <a:gd name="T3" fmla="*/ 310 h 1448"/>
                <a:gd name="T4" fmla="*/ 1020 w 1294"/>
                <a:gd name="T5" fmla="*/ 309 h 1448"/>
                <a:gd name="T6" fmla="*/ 1052 w 1294"/>
                <a:gd name="T7" fmla="*/ 297 h 1448"/>
                <a:gd name="T8" fmla="*/ 1092 w 1294"/>
                <a:gd name="T9" fmla="*/ 267 h 1448"/>
                <a:gd name="T10" fmla="*/ 1141 w 1294"/>
                <a:gd name="T11" fmla="*/ 238 h 1448"/>
                <a:gd name="T12" fmla="*/ 1180 w 1294"/>
                <a:gd name="T13" fmla="*/ 234 h 1448"/>
                <a:gd name="T14" fmla="*/ 1205 w 1294"/>
                <a:gd name="T15" fmla="*/ 237 h 1448"/>
                <a:gd name="T16" fmla="*/ 1235 w 1294"/>
                <a:gd name="T17" fmla="*/ 249 h 1448"/>
                <a:gd name="T18" fmla="*/ 1271 w 1294"/>
                <a:gd name="T19" fmla="*/ 280 h 1448"/>
                <a:gd name="T20" fmla="*/ 1290 w 1294"/>
                <a:gd name="T21" fmla="*/ 322 h 1448"/>
                <a:gd name="T22" fmla="*/ 1294 w 1294"/>
                <a:gd name="T23" fmla="*/ 368 h 1448"/>
                <a:gd name="T24" fmla="*/ 1282 w 1294"/>
                <a:gd name="T25" fmla="*/ 411 h 1448"/>
                <a:gd name="T26" fmla="*/ 1257 w 1294"/>
                <a:gd name="T27" fmla="*/ 448 h 1448"/>
                <a:gd name="T28" fmla="*/ 1219 w 1294"/>
                <a:gd name="T29" fmla="*/ 470 h 1448"/>
                <a:gd name="T30" fmla="*/ 1168 w 1294"/>
                <a:gd name="T31" fmla="*/ 477 h 1448"/>
                <a:gd name="T32" fmla="*/ 1126 w 1294"/>
                <a:gd name="T33" fmla="*/ 467 h 1448"/>
                <a:gd name="T34" fmla="*/ 1095 w 1294"/>
                <a:gd name="T35" fmla="*/ 448 h 1448"/>
                <a:gd name="T36" fmla="*/ 1069 w 1294"/>
                <a:gd name="T37" fmla="*/ 425 h 1448"/>
                <a:gd name="T38" fmla="*/ 1050 w 1294"/>
                <a:gd name="T39" fmla="*/ 408 h 1448"/>
                <a:gd name="T40" fmla="*/ 1018 w 1294"/>
                <a:gd name="T41" fmla="*/ 398 h 1448"/>
                <a:gd name="T42" fmla="*/ 990 w 1294"/>
                <a:gd name="T43" fmla="*/ 399 h 1448"/>
                <a:gd name="T44" fmla="*/ 858 w 1294"/>
                <a:gd name="T45" fmla="*/ 1149 h 1448"/>
                <a:gd name="T46" fmla="*/ 858 w 1294"/>
                <a:gd name="T47" fmla="*/ 1164 h 1448"/>
                <a:gd name="T48" fmla="*/ 863 w 1294"/>
                <a:gd name="T49" fmla="*/ 1190 h 1448"/>
                <a:gd name="T50" fmla="*/ 884 w 1294"/>
                <a:gd name="T51" fmla="*/ 1225 h 1448"/>
                <a:gd name="T52" fmla="*/ 918 w 1294"/>
                <a:gd name="T53" fmla="*/ 1271 h 1448"/>
                <a:gd name="T54" fmla="*/ 934 w 1294"/>
                <a:gd name="T55" fmla="*/ 1318 h 1448"/>
                <a:gd name="T56" fmla="*/ 933 w 1294"/>
                <a:gd name="T57" fmla="*/ 1350 h 1448"/>
                <a:gd name="T58" fmla="*/ 929 w 1294"/>
                <a:gd name="T59" fmla="*/ 1364 h 1448"/>
                <a:gd name="T60" fmla="*/ 905 w 1294"/>
                <a:gd name="T61" fmla="*/ 1411 h 1448"/>
                <a:gd name="T62" fmla="*/ 870 w 1294"/>
                <a:gd name="T63" fmla="*/ 1437 h 1448"/>
                <a:gd name="T64" fmla="*/ 824 w 1294"/>
                <a:gd name="T65" fmla="*/ 1448 h 1448"/>
                <a:gd name="T66" fmla="*/ 778 w 1294"/>
                <a:gd name="T67" fmla="*/ 1445 h 1448"/>
                <a:gd name="T68" fmla="*/ 736 w 1294"/>
                <a:gd name="T69" fmla="*/ 1426 h 1448"/>
                <a:gd name="T70" fmla="*/ 708 w 1294"/>
                <a:gd name="T71" fmla="*/ 1394 h 1448"/>
                <a:gd name="T72" fmla="*/ 693 w 1294"/>
                <a:gd name="T73" fmla="*/ 1347 h 1448"/>
                <a:gd name="T74" fmla="*/ 696 w 1294"/>
                <a:gd name="T75" fmla="*/ 1301 h 1448"/>
                <a:gd name="T76" fmla="*/ 712 w 1294"/>
                <a:gd name="T77" fmla="*/ 1263 h 1448"/>
                <a:gd name="T78" fmla="*/ 731 w 1294"/>
                <a:gd name="T79" fmla="*/ 1237 h 1448"/>
                <a:gd name="T80" fmla="*/ 751 w 1294"/>
                <a:gd name="T81" fmla="*/ 1214 h 1448"/>
                <a:gd name="T82" fmla="*/ 766 w 1294"/>
                <a:gd name="T83" fmla="*/ 1189 h 1448"/>
                <a:gd name="T84" fmla="*/ 769 w 1294"/>
                <a:gd name="T85" fmla="*/ 1160 h 1448"/>
                <a:gd name="T86" fmla="*/ 454 w 1294"/>
                <a:gd name="T87" fmla="*/ 1149 h 1448"/>
                <a:gd name="T88" fmla="*/ 412 w 1294"/>
                <a:gd name="T89" fmla="*/ 1079 h 1448"/>
                <a:gd name="T90" fmla="*/ 354 w 1294"/>
                <a:gd name="T91" fmla="*/ 994 h 1448"/>
                <a:gd name="T92" fmla="*/ 290 w 1294"/>
                <a:gd name="T93" fmla="*/ 897 h 1448"/>
                <a:gd name="T94" fmla="*/ 224 w 1294"/>
                <a:gd name="T95" fmla="*/ 789 h 1448"/>
                <a:gd name="T96" fmla="*/ 158 w 1294"/>
                <a:gd name="T97" fmla="*/ 672 h 1448"/>
                <a:gd name="T98" fmla="*/ 98 w 1294"/>
                <a:gd name="T99" fmla="*/ 542 h 1448"/>
                <a:gd name="T100" fmla="*/ 48 w 1294"/>
                <a:gd name="T101" fmla="*/ 402 h 1448"/>
                <a:gd name="T102" fmla="*/ 14 w 1294"/>
                <a:gd name="T103" fmla="*/ 250 h 1448"/>
                <a:gd name="T104" fmla="*/ 0 w 1294"/>
                <a:gd name="T105" fmla="*/ 86 h 1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94" h="1448">
                  <a:moveTo>
                    <a:pt x="1" y="0"/>
                  </a:moveTo>
                  <a:lnTo>
                    <a:pt x="990" y="0"/>
                  </a:lnTo>
                  <a:lnTo>
                    <a:pt x="990" y="310"/>
                  </a:lnTo>
                  <a:lnTo>
                    <a:pt x="1001" y="310"/>
                  </a:lnTo>
                  <a:lnTo>
                    <a:pt x="1008" y="310"/>
                  </a:lnTo>
                  <a:lnTo>
                    <a:pt x="1020" y="309"/>
                  </a:lnTo>
                  <a:lnTo>
                    <a:pt x="1035" y="305"/>
                  </a:lnTo>
                  <a:lnTo>
                    <a:pt x="1052" y="297"/>
                  </a:lnTo>
                  <a:lnTo>
                    <a:pt x="1070" y="284"/>
                  </a:lnTo>
                  <a:lnTo>
                    <a:pt x="1092" y="267"/>
                  </a:lnTo>
                  <a:lnTo>
                    <a:pt x="1116" y="250"/>
                  </a:lnTo>
                  <a:lnTo>
                    <a:pt x="1141" y="238"/>
                  </a:lnTo>
                  <a:lnTo>
                    <a:pt x="1163" y="234"/>
                  </a:lnTo>
                  <a:lnTo>
                    <a:pt x="1180" y="234"/>
                  </a:lnTo>
                  <a:lnTo>
                    <a:pt x="1194" y="236"/>
                  </a:lnTo>
                  <a:lnTo>
                    <a:pt x="1205" y="237"/>
                  </a:lnTo>
                  <a:lnTo>
                    <a:pt x="1209" y="238"/>
                  </a:lnTo>
                  <a:lnTo>
                    <a:pt x="1235" y="249"/>
                  </a:lnTo>
                  <a:lnTo>
                    <a:pt x="1256" y="263"/>
                  </a:lnTo>
                  <a:lnTo>
                    <a:pt x="1271" y="280"/>
                  </a:lnTo>
                  <a:lnTo>
                    <a:pt x="1283" y="298"/>
                  </a:lnTo>
                  <a:lnTo>
                    <a:pt x="1290" y="322"/>
                  </a:lnTo>
                  <a:lnTo>
                    <a:pt x="1294" y="344"/>
                  </a:lnTo>
                  <a:lnTo>
                    <a:pt x="1294" y="368"/>
                  </a:lnTo>
                  <a:lnTo>
                    <a:pt x="1290" y="390"/>
                  </a:lnTo>
                  <a:lnTo>
                    <a:pt x="1282" y="411"/>
                  </a:lnTo>
                  <a:lnTo>
                    <a:pt x="1270" y="432"/>
                  </a:lnTo>
                  <a:lnTo>
                    <a:pt x="1257" y="448"/>
                  </a:lnTo>
                  <a:lnTo>
                    <a:pt x="1239" y="461"/>
                  </a:lnTo>
                  <a:lnTo>
                    <a:pt x="1219" y="470"/>
                  </a:lnTo>
                  <a:lnTo>
                    <a:pt x="1192" y="474"/>
                  </a:lnTo>
                  <a:lnTo>
                    <a:pt x="1168" y="477"/>
                  </a:lnTo>
                  <a:lnTo>
                    <a:pt x="1146" y="473"/>
                  </a:lnTo>
                  <a:lnTo>
                    <a:pt x="1126" y="467"/>
                  </a:lnTo>
                  <a:lnTo>
                    <a:pt x="1109" y="457"/>
                  </a:lnTo>
                  <a:lnTo>
                    <a:pt x="1095" y="448"/>
                  </a:lnTo>
                  <a:lnTo>
                    <a:pt x="1082" y="437"/>
                  </a:lnTo>
                  <a:lnTo>
                    <a:pt x="1069" y="425"/>
                  </a:lnTo>
                  <a:lnTo>
                    <a:pt x="1059" y="418"/>
                  </a:lnTo>
                  <a:lnTo>
                    <a:pt x="1050" y="408"/>
                  </a:lnTo>
                  <a:lnTo>
                    <a:pt x="1033" y="402"/>
                  </a:lnTo>
                  <a:lnTo>
                    <a:pt x="1018" y="398"/>
                  </a:lnTo>
                  <a:lnTo>
                    <a:pt x="1005" y="399"/>
                  </a:lnTo>
                  <a:lnTo>
                    <a:pt x="990" y="399"/>
                  </a:lnTo>
                  <a:lnTo>
                    <a:pt x="990" y="1149"/>
                  </a:lnTo>
                  <a:lnTo>
                    <a:pt x="858" y="1149"/>
                  </a:lnTo>
                  <a:lnTo>
                    <a:pt x="858" y="1156"/>
                  </a:lnTo>
                  <a:lnTo>
                    <a:pt x="858" y="1164"/>
                  </a:lnTo>
                  <a:lnTo>
                    <a:pt x="859" y="1176"/>
                  </a:lnTo>
                  <a:lnTo>
                    <a:pt x="863" y="1190"/>
                  </a:lnTo>
                  <a:lnTo>
                    <a:pt x="871" y="1207"/>
                  </a:lnTo>
                  <a:lnTo>
                    <a:pt x="884" y="1225"/>
                  </a:lnTo>
                  <a:lnTo>
                    <a:pt x="901" y="1246"/>
                  </a:lnTo>
                  <a:lnTo>
                    <a:pt x="918" y="1271"/>
                  </a:lnTo>
                  <a:lnTo>
                    <a:pt x="929" y="1295"/>
                  </a:lnTo>
                  <a:lnTo>
                    <a:pt x="934" y="1318"/>
                  </a:lnTo>
                  <a:lnTo>
                    <a:pt x="934" y="1335"/>
                  </a:lnTo>
                  <a:lnTo>
                    <a:pt x="933" y="1350"/>
                  </a:lnTo>
                  <a:lnTo>
                    <a:pt x="931" y="1360"/>
                  </a:lnTo>
                  <a:lnTo>
                    <a:pt x="929" y="1364"/>
                  </a:lnTo>
                  <a:lnTo>
                    <a:pt x="920" y="1389"/>
                  </a:lnTo>
                  <a:lnTo>
                    <a:pt x="905" y="1411"/>
                  </a:lnTo>
                  <a:lnTo>
                    <a:pt x="888" y="1427"/>
                  </a:lnTo>
                  <a:lnTo>
                    <a:pt x="870" y="1437"/>
                  </a:lnTo>
                  <a:lnTo>
                    <a:pt x="846" y="1445"/>
                  </a:lnTo>
                  <a:lnTo>
                    <a:pt x="824" y="1448"/>
                  </a:lnTo>
                  <a:lnTo>
                    <a:pt x="801" y="1448"/>
                  </a:lnTo>
                  <a:lnTo>
                    <a:pt x="778" y="1445"/>
                  </a:lnTo>
                  <a:lnTo>
                    <a:pt x="756" y="1436"/>
                  </a:lnTo>
                  <a:lnTo>
                    <a:pt x="736" y="1426"/>
                  </a:lnTo>
                  <a:lnTo>
                    <a:pt x="721" y="1413"/>
                  </a:lnTo>
                  <a:lnTo>
                    <a:pt x="708" y="1394"/>
                  </a:lnTo>
                  <a:lnTo>
                    <a:pt x="698" y="1373"/>
                  </a:lnTo>
                  <a:lnTo>
                    <a:pt x="693" y="1347"/>
                  </a:lnTo>
                  <a:lnTo>
                    <a:pt x="692" y="1322"/>
                  </a:lnTo>
                  <a:lnTo>
                    <a:pt x="696" y="1301"/>
                  </a:lnTo>
                  <a:lnTo>
                    <a:pt x="701" y="1282"/>
                  </a:lnTo>
                  <a:lnTo>
                    <a:pt x="712" y="1263"/>
                  </a:lnTo>
                  <a:lnTo>
                    <a:pt x="721" y="1250"/>
                  </a:lnTo>
                  <a:lnTo>
                    <a:pt x="731" y="1237"/>
                  </a:lnTo>
                  <a:lnTo>
                    <a:pt x="743" y="1224"/>
                  </a:lnTo>
                  <a:lnTo>
                    <a:pt x="751" y="1214"/>
                  </a:lnTo>
                  <a:lnTo>
                    <a:pt x="760" y="1206"/>
                  </a:lnTo>
                  <a:lnTo>
                    <a:pt x="766" y="1189"/>
                  </a:lnTo>
                  <a:lnTo>
                    <a:pt x="770" y="1173"/>
                  </a:lnTo>
                  <a:lnTo>
                    <a:pt x="769" y="1160"/>
                  </a:lnTo>
                  <a:lnTo>
                    <a:pt x="769" y="1149"/>
                  </a:lnTo>
                  <a:lnTo>
                    <a:pt x="454" y="1149"/>
                  </a:lnTo>
                  <a:lnTo>
                    <a:pt x="436" y="1118"/>
                  </a:lnTo>
                  <a:lnTo>
                    <a:pt x="412" y="1079"/>
                  </a:lnTo>
                  <a:lnTo>
                    <a:pt x="385" y="1037"/>
                  </a:lnTo>
                  <a:lnTo>
                    <a:pt x="354" y="994"/>
                  </a:lnTo>
                  <a:lnTo>
                    <a:pt x="323" y="946"/>
                  </a:lnTo>
                  <a:lnTo>
                    <a:pt x="290" y="897"/>
                  </a:lnTo>
                  <a:lnTo>
                    <a:pt x="258" y="844"/>
                  </a:lnTo>
                  <a:lnTo>
                    <a:pt x="224" y="789"/>
                  </a:lnTo>
                  <a:lnTo>
                    <a:pt x="190" y="732"/>
                  </a:lnTo>
                  <a:lnTo>
                    <a:pt x="158" y="672"/>
                  </a:lnTo>
                  <a:lnTo>
                    <a:pt x="127" y="609"/>
                  </a:lnTo>
                  <a:lnTo>
                    <a:pt x="98" y="542"/>
                  </a:lnTo>
                  <a:lnTo>
                    <a:pt x="72" y="474"/>
                  </a:lnTo>
                  <a:lnTo>
                    <a:pt x="48" y="402"/>
                  </a:lnTo>
                  <a:lnTo>
                    <a:pt x="29" y="327"/>
                  </a:lnTo>
                  <a:lnTo>
                    <a:pt x="14" y="250"/>
                  </a:lnTo>
                  <a:lnTo>
                    <a:pt x="4" y="170"/>
                  </a:lnTo>
                  <a:lnTo>
                    <a:pt x="0" y="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33" name="Graphic 32" descr="Cloud Computing">
              <a:extLst>
                <a:ext uri="{FF2B5EF4-FFF2-40B4-BE49-F238E27FC236}">
                  <a16:creationId xmlns:a16="http://schemas.microsoft.com/office/drawing/2014/main" id="{AC850004-DF33-D446-BD09-C68195B34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23445" y="2901401"/>
              <a:ext cx="595601" cy="595601"/>
            </a:xfrm>
            <a:prstGeom prst="rect">
              <a:avLst/>
            </a:prstGeom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7F0C9B7-32B7-454A-A680-89E15AE36556}"/>
                </a:ext>
              </a:extLst>
            </p:cNvPr>
            <p:cNvCxnSpPr/>
            <p:nvPr/>
          </p:nvCxnSpPr>
          <p:spPr>
            <a:xfrm>
              <a:off x="3756723" y="3277890"/>
              <a:ext cx="1185561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32AC842-01B1-754D-89F2-74AAE55F5114}"/>
                </a:ext>
              </a:extLst>
            </p:cNvPr>
            <p:cNvSpPr txBox="1"/>
            <p:nvPr/>
          </p:nvSpPr>
          <p:spPr>
            <a:xfrm flipH="1">
              <a:off x="829792" y="3073431"/>
              <a:ext cx="3061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kern="0" dirty="0">
                  <a:latin typeface="Arial" pitchFamily="34" charset="0"/>
                  <a:cs typeface="Arial" pitchFamily="34" charset="0"/>
                </a:rPr>
                <a:t>Communication-efficient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3D96AB2-4C1B-6148-915F-7675AEA7D131}"/>
                </a:ext>
              </a:extLst>
            </p:cNvPr>
            <p:cNvSpPr/>
            <p:nvPr/>
          </p:nvSpPr>
          <p:spPr>
            <a:xfrm>
              <a:off x="5461393" y="3154509"/>
              <a:ext cx="304800" cy="2467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570123F-AF42-A646-A797-A86BFA17AD47}"/>
              </a:ext>
            </a:extLst>
          </p:cNvPr>
          <p:cNvGrpSpPr/>
          <p:nvPr/>
        </p:nvGrpSpPr>
        <p:grpSpPr>
          <a:xfrm>
            <a:off x="5896982" y="2591745"/>
            <a:ext cx="4597925" cy="1232737"/>
            <a:chOff x="5896982" y="2591745"/>
            <a:chExt cx="4597925" cy="1232737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CD9237F-238B-7748-B1B9-F3F2F7F65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6982" y="2591745"/>
              <a:ext cx="1527778" cy="1232737"/>
            </a:xfrm>
            <a:custGeom>
              <a:avLst/>
              <a:gdLst>
                <a:gd name="T0" fmla="*/ 849 w 1424"/>
                <a:gd name="T1" fmla="*/ 0 h 1149"/>
                <a:gd name="T2" fmla="*/ 815 w 1424"/>
                <a:gd name="T3" fmla="*/ 58 h 1149"/>
                <a:gd name="T4" fmla="*/ 803 w 1424"/>
                <a:gd name="T5" fmla="*/ 126 h 1149"/>
                <a:gd name="T6" fmla="*/ 817 w 1424"/>
                <a:gd name="T7" fmla="*/ 200 h 1149"/>
                <a:gd name="T8" fmla="*/ 859 w 1424"/>
                <a:gd name="T9" fmla="*/ 262 h 1149"/>
                <a:gd name="T10" fmla="*/ 921 w 1424"/>
                <a:gd name="T11" fmla="*/ 302 h 1149"/>
                <a:gd name="T12" fmla="*/ 995 w 1424"/>
                <a:gd name="T13" fmla="*/ 318 h 1149"/>
                <a:gd name="T14" fmla="*/ 1070 w 1424"/>
                <a:gd name="T15" fmla="*/ 302 h 1149"/>
                <a:gd name="T16" fmla="*/ 1131 w 1424"/>
                <a:gd name="T17" fmla="*/ 262 h 1149"/>
                <a:gd name="T18" fmla="*/ 1173 w 1424"/>
                <a:gd name="T19" fmla="*/ 200 h 1149"/>
                <a:gd name="T20" fmla="*/ 1188 w 1424"/>
                <a:gd name="T21" fmla="*/ 126 h 1149"/>
                <a:gd name="T22" fmla="*/ 1176 w 1424"/>
                <a:gd name="T23" fmla="*/ 58 h 1149"/>
                <a:gd name="T24" fmla="*/ 1142 w 1424"/>
                <a:gd name="T25" fmla="*/ 0 h 1149"/>
                <a:gd name="T26" fmla="*/ 1420 w 1424"/>
                <a:gd name="T27" fmla="*/ 24 h 1149"/>
                <a:gd name="T28" fmla="*/ 1424 w 1424"/>
                <a:gd name="T29" fmla="*/ 92 h 1149"/>
                <a:gd name="T30" fmla="*/ 1420 w 1424"/>
                <a:gd name="T31" fmla="*/ 185 h 1149"/>
                <a:gd name="T32" fmla="*/ 1405 w 1424"/>
                <a:gd name="T33" fmla="*/ 300 h 1149"/>
                <a:gd name="T34" fmla="*/ 1371 w 1424"/>
                <a:gd name="T35" fmla="*/ 432 h 1149"/>
                <a:gd name="T36" fmla="*/ 1313 w 1424"/>
                <a:gd name="T37" fmla="*/ 579 h 1149"/>
                <a:gd name="T38" fmla="*/ 1227 w 1424"/>
                <a:gd name="T39" fmla="*/ 736 h 1149"/>
                <a:gd name="T40" fmla="*/ 1160 w 1424"/>
                <a:gd name="T41" fmla="*/ 839 h 1149"/>
                <a:gd name="T42" fmla="*/ 1103 w 1424"/>
                <a:gd name="T43" fmla="*/ 922 h 1149"/>
                <a:gd name="T44" fmla="*/ 1057 w 1424"/>
                <a:gd name="T45" fmla="*/ 987 h 1149"/>
                <a:gd name="T46" fmla="*/ 1019 w 1424"/>
                <a:gd name="T47" fmla="*/ 1043 h 1149"/>
                <a:gd name="T48" fmla="*/ 988 w 1424"/>
                <a:gd name="T49" fmla="*/ 1094 h 1149"/>
                <a:gd name="T50" fmla="*/ 963 w 1424"/>
                <a:gd name="T51" fmla="*/ 1149 h 1149"/>
                <a:gd name="T52" fmla="*/ 0 w 1424"/>
                <a:gd name="T53" fmla="*/ 505 h 1149"/>
                <a:gd name="T54" fmla="*/ 58 w 1424"/>
                <a:gd name="T55" fmla="*/ 538 h 1149"/>
                <a:gd name="T56" fmla="*/ 124 w 1424"/>
                <a:gd name="T57" fmla="*/ 551 h 1149"/>
                <a:gd name="T58" fmla="*/ 200 w 1424"/>
                <a:gd name="T59" fmla="*/ 535 h 1149"/>
                <a:gd name="T60" fmla="*/ 262 w 1424"/>
                <a:gd name="T61" fmla="*/ 494 h 1149"/>
                <a:gd name="T62" fmla="*/ 302 w 1424"/>
                <a:gd name="T63" fmla="*/ 433 h 1149"/>
                <a:gd name="T64" fmla="*/ 318 w 1424"/>
                <a:gd name="T65" fmla="*/ 357 h 1149"/>
                <a:gd name="T66" fmla="*/ 302 w 1424"/>
                <a:gd name="T67" fmla="*/ 283 h 1149"/>
                <a:gd name="T68" fmla="*/ 262 w 1424"/>
                <a:gd name="T69" fmla="*/ 221 h 1149"/>
                <a:gd name="T70" fmla="*/ 200 w 1424"/>
                <a:gd name="T71" fmla="*/ 181 h 1149"/>
                <a:gd name="T72" fmla="*/ 124 w 1424"/>
                <a:gd name="T73" fmla="*/ 165 h 1149"/>
                <a:gd name="T74" fmla="*/ 58 w 1424"/>
                <a:gd name="T75" fmla="*/ 177 h 1149"/>
                <a:gd name="T76" fmla="*/ 0 w 1424"/>
                <a:gd name="T77" fmla="*/ 211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24" h="1149">
                  <a:moveTo>
                    <a:pt x="0" y="0"/>
                  </a:moveTo>
                  <a:lnTo>
                    <a:pt x="849" y="0"/>
                  </a:lnTo>
                  <a:lnTo>
                    <a:pt x="829" y="28"/>
                  </a:lnTo>
                  <a:lnTo>
                    <a:pt x="815" y="58"/>
                  </a:lnTo>
                  <a:lnTo>
                    <a:pt x="806" y="90"/>
                  </a:lnTo>
                  <a:lnTo>
                    <a:pt x="803" y="126"/>
                  </a:lnTo>
                  <a:lnTo>
                    <a:pt x="807" y="164"/>
                  </a:lnTo>
                  <a:lnTo>
                    <a:pt x="817" y="200"/>
                  </a:lnTo>
                  <a:lnTo>
                    <a:pt x="836" y="233"/>
                  </a:lnTo>
                  <a:lnTo>
                    <a:pt x="859" y="262"/>
                  </a:lnTo>
                  <a:lnTo>
                    <a:pt x="888" y="285"/>
                  </a:lnTo>
                  <a:lnTo>
                    <a:pt x="921" y="302"/>
                  </a:lnTo>
                  <a:lnTo>
                    <a:pt x="956" y="314"/>
                  </a:lnTo>
                  <a:lnTo>
                    <a:pt x="995" y="318"/>
                  </a:lnTo>
                  <a:lnTo>
                    <a:pt x="1035" y="314"/>
                  </a:lnTo>
                  <a:lnTo>
                    <a:pt x="1070" y="302"/>
                  </a:lnTo>
                  <a:lnTo>
                    <a:pt x="1103" y="285"/>
                  </a:lnTo>
                  <a:lnTo>
                    <a:pt x="1131" y="262"/>
                  </a:lnTo>
                  <a:lnTo>
                    <a:pt x="1155" y="233"/>
                  </a:lnTo>
                  <a:lnTo>
                    <a:pt x="1173" y="200"/>
                  </a:lnTo>
                  <a:lnTo>
                    <a:pt x="1184" y="164"/>
                  </a:lnTo>
                  <a:lnTo>
                    <a:pt x="1188" y="126"/>
                  </a:lnTo>
                  <a:lnTo>
                    <a:pt x="1185" y="90"/>
                  </a:lnTo>
                  <a:lnTo>
                    <a:pt x="1176" y="58"/>
                  </a:lnTo>
                  <a:lnTo>
                    <a:pt x="1161" y="28"/>
                  </a:lnTo>
                  <a:lnTo>
                    <a:pt x="1142" y="0"/>
                  </a:lnTo>
                  <a:lnTo>
                    <a:pt x="1418" y="0"/>
                  </a:lnTo>
                  <a:lnTo>
                    <a:pt x="1420" y="24"/>
                  </a:lnTo>
                  <a:lnTo>
                    <a:pt x="1423" y="54"/>
                  </a:lnTo>
                  <a:lnTo>
                    <a:pt x="1424" y="92"/>
                  </a:lnTo>
                  <a:lnTo>
                    <a:pt x="1423" y="135"/>
                  </a:lnTo>
                  <a:lnTo>
                    <a:pt x="1420" y="185"/>
                  </a:lnTo>
                  <a:lnTo>
                    <a:pt x="1414" y="240"/>
                  </a:lnTo>
                  <a:lnTo>
                    <a:pt x="1405" y="300"/>
                  </a:lnTo>
                  <a:lnTo>
                    <a:pt x="1390" y="364"/>
                  </a:lnTo>
                  <a:lnTo>
                    <a:pt x="1371" y="432"/>
                  </a:lnTo>
                  <a:lnTo>
                    <a:pt x="1346" y="504"/>
                  </a:lnTo>
                  <a:lnTo>
                    <a:pt x="1313" y="579"/>
                  </a:lnTo>
                  <a:lnTo>
                    <a:pt x="1274" y="656"/>
                  </a:lnTo>
                  <a:lnTo>
                    <a:pt x="1227" y="736"/>
                  </a:lnTo>
                  <a:lnTo>
                    <a:pt x="1192" y="791"/>
                  </a:lnTo>
                  <a:lnTo>
                    <a:pt x="1160" y="839"/>
                  </a:lnTo>
                  <a:lnTo>
                    <a:pt x="1130" y="882"/>
                  </a:lnTo>
                  <a:lnTo>
                    <a:pt x="1103" y="922"/>
                  </a:lnTo>
                  <a:lnTo>
                    <a:pt x="1079" y="956"/>
                  </a:lnTo>
                  <a:lnTo>
                    <a:pt x="1057" y="987"/>
                  </a:lnTo>
                  <a:lnTo>
                    <a:pt x="1037" y="1016"/>
                  </a:lnTo>
                  <a:lnTo>
                    <a:pt x="1019" y="1043"/>
                  </a:lnTo>
                  <a:lnTo>
                    <a:pt x="1003" y="1070"/>
                  </a:lnTo>
                  <a:lnTo>
                    <a:pt x="988" y="1094"/>
                  </a:lnTo>
                  <a:lnTo>
                    <a:pt x="974" y="1122"/>
                  </a:lnTo>
                  <a:lnTo>
                    <a:pt x="963" y="1149"/>
                  </a:lnTo>
                  <a:lnTo>
                    <a:pt x="0" y="1149"/>
                  </a:lnTo>
                  <a:lnTo>
                    <a:pt x="0" y="505"/>
                  </a:lnTo>
                  <a:lnTo>
                    <a:pt x="27" y="524"/>
                  </a:lnTo>
                  <a:lnTo>
                    <a:pt x="58" y="538"/>
                  </a:lnTo>
                  <a:lnTo>
                    <a:pt x="90" y="547"/>
                  </a:lnTo>
                  <a:lnTo>
                    <a:pt x="124" y="551"/>
                  </a:lnTo>
                  <a:lnTo>
                    <a:pt x="163" y="547"/>
                  </a:lnTo>
                  <a:lnTo>
                    <a:pt x="200" y="535"/>
                  </a:lnTo>
                  <a:lnTo>
                    <a:pt x="233" y="517"/>
                  </a:lnTo>
                  <a:lnTo>
                    <a:pt x="262" y="494"/>
                  </a:lnTo>
                  <a:lnTo>
                    <a:pt x="285" y="466"/>
                  </a:lnTo>
                  <a:lnTo>
                    <a:pt x="302" y="433"/>
                  </a:lnTo>
                  <a:lnTo>
                    <a:pt x="314" y="397"/>
                  </a:lnTo>
                  <a:lnTo>
                    <a:pt x="318" y="357"/>
                  </a:lnTo>
                  <a:lnTo>
                    <a:pt x="314" y="319"/>
                  </a:lnTo>
                  <a:lnTo>
                    <a:pt x="302" y="283"/>
                  </a:lnTo>
                  <a:lnTo>
                    <a:pt x="285" y="250"/>
                  </a:lnTo>
                  <a:lnTo>
                    <a:pt x="262" y="221"/>
                  </a:lnTo>
                  <a:lnTo>
                    <a:pt x="233" y="198"/>
                  </a:lnTo>
                  <a:lnTo>
                    <a:pt x="200" y="181"/>
                  </a:lnTo>
                  <a:lnTo>
                    <a:pt x="163" y="169"/>
                  </a:lnTo>
                  <a:lnTo>
                    <a:pt x="124" y="165"/>
                  </a:lnTo>
                  <a:lnTo>
                    <a:pt x="90" y="168"/>
                  </a:lnTo>
                  <a:lnTo>
                    <a:pt x="58" y="177"/>
                  </a:lnTo>
                  <a:lnTo>
                    <a:pt x="27" y="191"/>
                  </a:lnTo>
                  <a:lnTo>
                    <a:pt x="0" y="2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D59B7B2-7073-9945-8CBB-6BC1A7A35909}"/>
                </a:ext>
              </a:extLst>
            </p:cNvPr>
            <p:cNvCxnSpPr/>
            <p:nvPr/>
          </p:nvCxnSpPr>
          <p:spPr>
            <a:xfrm>
              <a:off x="6803498" y="3513869"/>
              <a:ext cx="121033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811A4D1-CDF6-3F4D-957E-03CF62D95A45}"/>
                </a:ext>
              </a:extLst>
            </p:cNvPr>
            <p:cNvSpPr txBox="1"/>
            <p:nvPr/>
          </p:nvSpPr>
          <p:spPr>
            <a:xfrm flipH="1">
              <a:off x="8094235" y="3331929"/>
              <a:ext cx="24006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kern="0" dirty="0">
                  <a:latin typeface="Arial" pitchFamily="34" charset="0"/>
                  <a:cs typeface="Arial" pitchFamily="34" charset="0"/>
                </a:rPr>
                <a:t>Heterogeneity-aware</a:t>
              </a:r>
              <a:endParaRPr lang="en-US" kern="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159B2E4-9DAF-CD4E-9465-92B7D6ED9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5583" y="2922863"/>
              <a:ext cx="645322" cy="645322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4F9991B-D0B8-3641-996D-D03BFA15F347}"/>
              </a:ext>
            </a:extLst>
          </p:cNvPr>
          <p:cNvGrpSpPr/>
          <p:nvPr/>
        </p:nvGrpSpPr>
        <p:grpSpPr>
          <a:xfrm>
            <a:off x="5286955" y="3887522"/>
            <a:ext cx="1622191" cy="1105064"/>
            <a:chOff x="5286515" y="3892072"/>
            <a:chExt cx="1622191" cy="1105064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A45D069-9DCF-7342-AA10-F9900ACB7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515" y="3892072"/>
              <a:ext cx="1622191" cy="1105064"/>
            </a:xfrm>
            <a:custGeom>
              <a:avLst/>
              <a:gdLst>
                <a:gd name="T0" fmla="*/ 175 w 1512"/>
                <a:gd name="T1" fmla="*/ 0 h 1030"/>
                <a:gd name="T2" fmla="*/ 146 w 1512"/>
                <a:gd name="T3" fmla="*/ 54 h 1030"/>
                <a:gd name="T4" fmla="*/ 136 w 1512"/>
                <a:gd name="T5" fmla="*/ 115 h 1030"/>
                <a:gd name="T6" fmla="*/ 152 w 1512"/>
                <a:gd name="T7" fmla="*/ 191 h 1030"/>
                <a:gd name="T8" fmla="*/ 192 w 1512"/>
                <a:gd name="T9" fmla="*/ 252 h 1030"/>
                <a:gd name="T10" fmla="*/ 254 w 1512"/>
                <a:gd name="T11" fmla="*/ 293 h 1030"/>
                <a:gd name="T12" fmla="*/ 330 w 1512"/>
                <a:gd name="T13" fmla="*/ 309 h 1030"/>
                <a:gd name="T14" fmla="*/ 404 w 1512"/>
                <a:gd name="T15" fmla="*/ 293 h 1030"/>
                <a:gd name="T16" fmla="*/ 466 w 1512"/>
                <a:gd name="T17" fmla="*/ 252 h 1030"/>
                <a:gd name="T18" fmla="*/ 506 w 1512"/>
                <a:gd name="T19" fmla="*/ 191 h 1030"/>
                <a:gd name="T20" fmla="*/ 522 w 1512"/>
                <a:gd name="T21" fmla="*/ 115 h 1030"/>
                <a:gd name="T22" fmla="*/ 511 w 1512"/>
                <a:gd name="T23" fmla="*/ 54 h 1030"/>
                <a:gd name="T24" fmla="*/ 483 w 1512"/>
                <a:gd name="T25" fmla="*/ 0 h 1030"/>
                <a:gd name="T26" fmla="*/ 1503 w 1512"/>
                <a:gd name="T27" fmla="*/ 33 h 1030"/>
                <a:gd name="T28" fmla="*/ 1488 w 1512"/>
                <a:gd name="T29" fmla="*/ 112 h 1030"/>
                <a:gd name="T30" fmla="*/ 1474 w 1512"/>
                <a:gd name="T31" fmla="*/ 207 h 1030"/>
                <a:gd name="T32" fmla="*/ 1460 w 1512"/>
                <a:gd name="T33" fmla="*/ 328 h 1030"/>
                <a:gd name="T34" fmla="*/ 1452 w 1512"/>
                <a:gd name="T35" fmla="*/ 402 h 1030"/>
                <a:gd name="T36" fmla="*/ 1451 w 1512"/>
                <a:gd name="T37" fmla="*/ 424 h 1030"/>
                <a:gd name="T38" fmla="*/ 1447 w 1512"/>
                <a:gd name="T39" fmla="*/ 464 h 1030"/>
                <a:gd name="T40" fmla="*/ 1436 w 1512"/>
                <a:gd name="T41" fmla="*/ 513 h 1030"/>
                <a:gd name="T42" fmla="*/ 1419 w 1512"/>
                <a:gd name="T43" fmla="*/ 571 h 1030"/>
                <a:gd name="T44" fmla="*/ 1390 w 1512"/>
                <a:gd name="T45" fmla="*/ 627 h 1030"/>
                <a:gd name="T46" fmla="*/ 1350 w 1512"/>
                <a:gd name="T47" fmla="*/ 680 h 1030"/>
                <a:gd name="T48" fmla="*/ 1294 w 1512"/>
                <a:gd name="T49" fmla="*/ 722 h 1030"/>
                <a:gd name="T50" fmla="*/ 988 w 1512"/>
                <a:gd name="T51" fmla="*/ 737 h 1030"/>
                <a:gd name="T52" fmla="*/ 988 w 1512"/>
                <a:gd name="T53" fmla="*/ 746 h 1030"/>
                <a:gd name="T54" fmla="*/ 993 w 1512"/>
                <a:gd name="T55" fmla="*/ 773 h 1030"/>
                <a:gd name="T56" fmla="*/ 1012 w 1512"/>
                <a:gd name="T57" fmla="*/ 808 h 1030"/>
                <a:gd name="T58" fmla="*/ 1046 w 1512"/>
                <a:gd name="T59" fmla="*/ 854 h 1030"/>
                <a:gd name="T60" fmla="*/ 1062 w 1512"/>
                <a:gd name="T61" fmla="*/ 901 h 1030"/>
                <a:gd name="T62" fmla="*/ 1061 w 1512"/>
                <a:gd name="T63" fmla="*/ 932 h 1030"/>
                <a:gd name="T64" fmla="*/ 1058 w 1512"/>
                <a:gd name="T65" fmla="*/ 947 h 1030"/>
                <a:gd name="T66" fmla="*/ 1035 w 1512"/>
                <a:gd name="T67" fmla="*/ 994 h 1030"/>
                <a:gd name="T68" fmla="*/ 998 w 1512"/>
                <a:gd name="T69" fmla="*/ 1020 h 1030"/>
                <a:gd name="T70" fmla="*/ 952 w 1512"/>
                <a:gd name="T71" fmla="*/ 1030 h 1030"/>
                <a:gd name="T72" fmla="*/ 906 w 1512"/>
                <a:gd name="T73" fmla="*/ 1028 h 1030"/>
                <a:gd name="T74" fmla="*/ 866 w 1512"/>
                <a:gd name="T75" fmla="*/ 1008 h 1030"/>
                <a:gd name="T76" fmla="*/ 837 w 1512"/>
                <a:gd name="T77" fmla="*/ 977 h 1030"/>
                <a:gd name="T78" fmla="*/ 823 w 1512"/>
                <a:gd name="T79" fmla="*/ 930 h 1030"/>
                <a:gd name="T80" fmla="*/ 824 w 1512"/>
                <a:gd name="T81" fmla="*/ 884 h 1030"/>
                <a:gd name="T82" fmla="*/ 840 w 1512"/>
                <a:gd name="T83" fmla="*/ 846 h 1030"/>
                <a:gd name="T84" fmla="*/ 859 w 1512"/>
                <a:gd name="T85" fmla="*/ 820 h 1030"/>
                <a:gd name="T86" fmla="*/ 880 w 1512"/>
                <a:gd name="T87" fmla="*/ 796 h 1030"/>
                <a:gd name="T88" fmla="*/ 896 w 1512"/>
                <a:gd name="T89" fmla="*/ 770 h 1030"/>
                <a:gd name="T90" fmla="*/ 899 w 1512"/>
                <a:gd name="T91" fmla="*/ 742 h 1030"/>
                <a:gd name="T92" fmla="*/ 986 w 1512"/>
                <a:gd name="T93" fmla="*/ 737 h 1030"/>
                <a:gd name="T94" fmla="*/ 272 w 1512"/>
                <a:gd name="T95" fmla="*/ 736 h 1030"/>
                <a:gd name="T96" fmla="*/ 256 w 1512"/>
                <a:gd name="T97" fmla="*/ 733 h 1030"/>
                <a:gd name="T98" fmla="*/ 231 w 1512"/>
                <a:gd name="T99" fmla="*/ 724 h 1030"/>
                <a:gd name="T100" fmla="*/ 200 w 1512"/>
                <a:gd name="T101" fmla="*/ 706 h 1030"/>
                <a:gd name="T102" fmla="*/ 166 w 1512"/>
                <a:gd name="T103" fmla="*/ 676 h 1030"/>
                <a:gd name="T104" fmla="*/ 133 w 1512"/>
                <a:gd name="T105" fmla="*/ 631 h 1030"/>
                <a:gd name="T106" fmla="*/ 107 w 1512"/>
                <a:gd name="T107" fmla="*/ 570 h 1030"/>
                <a:gd name="T108" fmla="*/ 90 w 1512"/>
                <a:gd name="T109" fmla="*/ 487 h 1030"/>
                <a:gd name="T110" fmla="*/ 86 w 1512"/>
                <a:gd name="T111" fmla="*/ 434 h 1030"/>
                <a:gd name="T112" fmla="*/ 86 w 1512"/>
                <a:gd name="T113" fmla="*/ 401 h 1030"/>
                <a:gd name="T114" fmla="*/ 84 w 1512"/>
                <a:gd name="T115" fmla="*/ 341 h 1030"/>
                <a:gd name="T116" fmla="*/ 73 w 1512"/>
                <a:gd name="T117" fmla="*/ 259 h 1030"/>
                <a:gd name="T118" fmla="*/ 54 w 1512"/>
                <a:gd name="T119" fmla="*/ 163 h 1030"/>
                <a:gd name="T120" fmla="*/ 22 w 1512"/>
                <a:gd name="T121" fmla="*/ 55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12" h="1030">
                  <a:moveTo>
                    <a:pt x="0" y="0"/>
                  </a:moveTo>
                  <a:lnTo>
                    <a:pt x="175" y="0"/>
                  </a:lnTo>
                  <a:lnTo>
                    <a:pt x="158" y="25"/>
                  </a:lnTo>
                  <a:lnTo>
                    <a:pt x="146" y="54"/>
                  </a:lnTo>
                  <a:lnTo>
                    <a:pt x="139" y="84"/>
                  </a:lnTo>
                  <a:lnTo>
                    <a:pt x="136" y="115"/>
                  </a:lnTo>
                  <a:lnTo>
                    <a:pt x="140" y="155"/>
                  </a:lnTo>
                  <a:lnTo>
                    <a:pt x="152" y="191"/>
                  </a:lnTo>
                  <a:lnTo>
                    <a:pt x="169" y="224"/>
                  </a:lnTo>
                  <a:lnTo>
                    <a:pt x="192" y="252"/>
                  </a:lnTo>
                  <a:lnTo>
                    <a:pt x="221" y="275"/>
                  </a:lnTo>
                  <a:lnTo>
                    <a:pt x="254" y="293"/>
                  </a:lnTo>
                  <a:lnTo>
                    <a:pt x="290" y="305"/>
                  </a:lnTo>
                  <a:lnTo>
                    <a:pt x="330" y="309"/>
                  </a:lnTo>
                  <a:lnTo>
                    <a:pt x="368" y="305"/>
                  </a:lnTo>
                  <a:lnTo>
                    <a:pt x="404" y="293"/>
                  </a:lnTo>
                  <a:lnTo>
                    <a:pt x="437" y="275"/>
                  </a:lnTo>
                  <a:lnTo>
                    <a:pt x="466" y="252"/>
                  </a:lnTo>
                  <a:lnTo>
                    <a:pt x="489" y="224"/>
                  </a:lnTo>
                  <a:lnTo>
                    <a:pt x="506" y="191"/>
                  </a:lnTo>
                  <a:lnTo>
                    <a:pt x="518" y="155"/>
                  </a:lnTo>
                  <a:lnTo>
                    <a:pt x="522" y="115"/>
                  </a:lnTo>
                  <a:lnTo>
                    <a:pt x="519" y="84"/>
                  </a:lnTo>
                  <a:lnTo>
                    <a:pt x="511" y="54"/>
                  </a:lnTo>
                  <a:lnTo>
                    <a:pt x="500" y="25"/>
                  </a:lnTo>
                  <a:lnTo>
                    <a:pt x="483" y="0"/>
                  </a:lnTo>
                  <a:lnTo>
                    <a:pt x="1512" y="0"/>
                  </a:lnTo>
                  <a:lnTo>
                    <a:pt x="1503" y="33"/>
                  </a:lnTo>
                  <a:lnTo>
                    <a:pt x="1495" y="70"/>
                  </a:lnTo>
                  <a:lnTo>
                    <a:pt x="1488" y="112"/>
                  </a:lnTo>
                  <a:lnTo>
                    <a:pt x="1481" y="156"/>
                  </a:lnTo>
                  <a:lnTo>
                    <a:pt x="1474" y="207"/>
                  </a:lnTo>
                  <a:lnTo>
                    <a:pt x="1466" y="265"/>
                  </a:lnTo>
                  <a:lnTo>
                    <a:pt x="1460" y="328"/>
                  </a:lnTo>
                  <a:lnTo>
                    <a:pt x="1452" y="398"/>
                  </a:lnTo>
                  <a:lnTo>
                    <a:pt x="1452" y="402"/>
                  </a:lnTo>
                  <a:lnTo>
                    <a:pt x="1452" y="410"/>
                  </a:lnTo>
                  <a:lnTo>
                    <a:pt x="1451" y="424"/>
                  </a:lnTo>
                  <a:lnTo>
                    <a:pt x="1449" y="441"/>
                  </a:lnTo>
                  <a:lnTo>
                    <a:pt x="1447" y="464"/>
                  </a:lnTo>
                  <a:lnTo>
                    <a:pt x="1443" y="487"/>
                  </a:lnTo>
                  <a:lnTo>
                    <a:pt x="1436" y="513"/>
                  </a:lnTo>
                  <a:lnTo>
                    <a:pt x="1430" y="542"/>
                  </a:lnTo>
                  <a:lnTo>
                    <a:pt x="1419" y="571"/>
                  </a:lnTo>
                  <a:lnTo>
                    <a:pt x="1406" y="600"/>
                  </a:lnTo>
                  <a:lnTo>
                    <a:pt x="1390" y="627"/>
                  </a:lnTo>
                  <a:lnTo>
                    <a:pt x="1372" y="655"/>
                  </a:lnTo>
                  <a:lnTo>
                    <a:pt x="1350" y="680"/>
                  </a:lnTo>
                  <a:lnTo>
                    <a:pt x="1324" y="702"/>
                  </a:lnTo>
                  <a:lnTo>
                    <a:pt x="1294" y="722"/>
                  </a:lnTo>
                  <a:lnTo>
                    <a:pt x="1260" y="737"/>
                  </a:lnTo>
                  <a:lnTo>
                    <a:pt x="988" y="737"/>
                  </a:lnTo>
                  <a:lnTo>
                    <a:pt x="988" y="737"/>
                  </a:lnTo>
                  <a:lnTo>
                    <a:pt x="988" y="746"/>
                  </a:lnTo>
                  <a:lnTo>
                    <a:pt x="989" y="758"/>
                  </a:lnTo>
                  <a:lnTo>
                    <a:pt x="993" y="773"/>
                  </a:lnTo>
                  <a:lnTo>
                    <a:pt x="999" y="790"/>
                  </a:lnTo>
                  <a:lnTo>
                    <a:pt x="1012" y="808"/>
                  </a:lnTo>
                  <a:lnTo>
                    <a:pt x="1029" y="829"/>
                  </a:lnTo>
                  <a:lnTo>
                    <a:pt x="1046" y="854"/>
                  </a:lnTo>
                  <a:lnTo>
                    <a:pt x="1058" y="877"/>
                  </a:lnTo>
                  <a:lnTo>
                    <a:pt x="1062" y="901"/>
                  </a:lnTo>
                  <a:lnTo>
                    <a:pt x="1062" y="918"/>
                  </a:lnTo>
                  <a:lnTo>
                    <a:pt x="1061" y="932"/>
                  </a:lnTo>
                  <a:lnTo>
                    <a:pt x="1059" y="941"/>
                  </a:lnTo>
                  <a:lnTo>
                    <a:pt x="1058" y="947"/>
                  </a:lnTo>
                  <a:lnTo>
                    <a:pt x="1048" y="972"/>
                  </a:lnTo>
                  <a:lnTo>
                    <a:pt x="1035" y="994"/>
                  </a:lnTo>
                  <a:lnTo>
                    <a:pt x="1016" y="1010"/>
                  </a:lnTo>
                  <a:lnTo>
                    <a:pt x="998" y="1020"/>
                  </a:lnTo>
                  <a:lnTo>
                    <a:pt x="976" y="1028"/>
                  </a:lnTo>
                  <a:lnTo>
                    <a:pt x="952" y="1030"/>
                  </a:lnTo>
                  <a:lnTo>
                    <a:pt x="930" y="1030"/>
                  </a:lnTo>
                  <a:lnTo>
                    <a:pt x="906" y="1028"/>
                  </a:lnTo>
                  <a:lnTo>
                    <a:pt x="885" y="1019"/>
                  </a:lnTo>
                  <a:lnTo>
                    <a:pt x="866" y="1008"/>
                  </a:lnTo>
                  <a:lnTo>
                    <a:pt x="850" y="995"/>
                  </a:lnTo>
                  <a:lnTo>
                    <a:pt x="837" y="977"/>
                  </a:lnTo>
                  <a:lnTo>
                    <a:pt x="827" y="956"/>
                  </a:lnTo>
                  <a:lnTo>
                    <a:pt x="823" y="930"/>
                  </a:lnTo>
                  <a:lnTo>
                    <a:pt x="821" y="905"/>
                  </a:lnTo>
                  <a:lnTo>
                    <a:pt x="824" y="884"/>
                  </a:lnTo>
                  <a:lnTo>
                    <a:pt x="831" y="863"/>
                  </a:lnTo>
                  <a:lnTo>
                    <a:pt x="840" y="846"/>
                  </a:lnTo>
                  <a:lnTo>
                    <a:pt x="850" y="832"/>
                  </a:lnTo>
                  <a:lnTo>
                    <a:pt x="859" y="820"/>
                  </a:lnTo>
                  <a:lnTo>
                    <a:pt x="871" y="807"/>
                  </a:lnTo>
                  <a:lnTo>
                    <a:pt x="880" y="796"/>
                  </a:lnTo>
                  <a:lnTo>
                    <a:pt x="888" y="788"/>
                  </a:lnTo>
                  <a:lnTo>
                    <a:pt x="896" y="770"/>
                  </a:lnTo>
                  <a:lnTo>
                    <a:pt x="900" y="754"/>
                  </a:lnTo>
                  <a:lnTo>
                    <a:pt x="899" y="742"/>
                  </a:lnTo>
                  <a:lnTo>
                    <a:pt x="897" y="737"/>
                  </a:lnTo>
                  <a:lnTo>
                    <a:pt x="986" y="737"/>
                  </a:lnTo>
                  <a:lnTo>
                    <a:pt x="273" y="737"/>
                  </a:lnTo>
                  <a:lnTo>
                    <a:pt x="272" y="736"/>
                  </a:lnTo>
                  <a:lnTo>
                    <a:pt x="265" y="736"/>
                  </a:lnTo>
                  <a:lnTo>
                    <a:pt x="256" y="733"/>
                  </a:lnTo>
                  <a:lnTo>
                    <a:pt x="246" y="729"/>
                  </a:lnTo>
                  <a:lnTo>
                    <a:pt x="231" y="724"/>
                  </a:lnTo>
                  <a:lnTo>
                    <a:pt x="217" y="716"/>
                  </a:lnTo>
                  <a:lnTo>
                    <a:pt x="200" y="706"/>
                  </a:lnTo>
                  <a:lnTo>
                    <a:pt x="183" y="693"/>
                  </a:lnTo>
                  <a:lnTo>
                    <a:pt x="166" y="676"/>
                  </a:lnTo>
                  <a:lnTo>
                    <a:pt x="149" y="656"/>
                  </a:lnTo>
                  <a:lnTo>
                    <a:pt x="133" y="631"/>
                  </a:lnTo>
                  <a:lnTo>
                    <a:pt x="119" y="602"/>
                  </a:lnTo>
                  <a:lnTo>
                    <a:pt x="107" y="570"/>
                  </a:lnTo>
                  <a:lnTo>
                    <a:pt x="97" y="532"/>
                  </a:lnTo>
                  <a:lnTo>
                    <a:pt x="90" y="487"/>
                  </a:lnTo>
                  <a:lnTo>
                    <a:pt x="86" y="437"/>
                  </a:lnTo>
                  <a:lnTo>
                    <a:pt x="86" y="434"/>
                  </a:lnTo>
                  <a:lnTo>
                    <a:pt x="86" y="420"/>
                  </a:lnTo>
                  <a:lnTo>
                    <a:pt x="86" y="401"/>
                  </a:lnTo>
                  <a:lnTo>
                    <a:pt x="85" y="373"/>
                  </a:lnTo>
                  <a:lnTo>
                    <a:pt x="84" y="341"/>
                  </a:lnTo>
                  <a:lnTo>
                    <a:pt x="80" y="301"/>
                  </a:lnTo>
                  <a:lnTo>
                    <a:pt x="73" y="259"/>
                  </a:lnTo>
                  <a:lnTo>
                    <a:pt x="65" y="212"/>
                  </a:lnTo>
                  <a:lnTo>
                    <a:pt x="54" y="163"/>
                  </a:lnTo>
                  <a:lnTo>
                    <a:pt x="41" y="109"/>
                  </a:lnTo>
                  <a:lnTo>
                    <a:pt x="22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00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46" name="Graphic 45" descr="Thumbs up sign">
              <a:extLst>
                <a:ext uri="{FF2B5EF4-FFF2-40B4-BE49-F238E27FC236}">
                  <a16:creationId xmlns:a16="http://schemas.microsoft.com/office/drawing/2014/main" id="{1DE8E8F1-6037-EF4F-85F2-290235332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79755" y="3957460"/>
              <a:ext cx="595601" cy="595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124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3303D1C-0B36-0044-975A-E6FF291AA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810CE1-1560-A848-9235-70C095F87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 sz="1800" b="1" dirty="0">
                <a:solidFill>
                  <a:schemeClr val="tx2"/>
                </a:solidFill>
              </a:rPr>
              <a:t>It is just the beginning…</a:t>
            </a:r>
            <a:endParaRPr lang="en-US" altLang="zh-CN" sz="1800" dirty="0">
              <a:solidFill>
                <a:schemeClr val="tx2"/>
              </a:solidFill>
            </a:endParaRPr>
          </a:p>
          <a:p>
            <a:pPr marL="0"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2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69E7FD-6BB7-BC46-8EA2-59DB425AF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sz="3400" dirty="0">
                <a:latin typeface="+mj-lt"/>
                <a:cs typeface="+mj-cs"/>
              </a:rPr>
              <a:t>Questions?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BD59CAA-4650-3842-8B49-57EACC3ED0B6}"/>
              </a:ext>
            </a:extLst>
          </p:cNvPr>
          <p:cNvSpPr txBox="1">
            <a:spLocks/>
          </p:cNvSpPr>
          <p:nvPr/>
        </p:nvSpPr>
        <p:spPr>
          <a:xfrm>
            <a:off x="438912" y="3450511"/>
            <a:ext cx="4832803" cy="1875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2888" indent="-242888" algn="l" defTabSz="901700" rtl="0" eaLnBrk="0" fontAlgn="base" hangingPunct="0">
              <a:spcBef>
                <a:spcPts val="400"/>
              </a:spcBef>
              <a:spcAft>
                <a:spcPts val="200"/>
              </a:spcAft>
              <a:buClr>
                <a:schemeClr val="tx2"/>
              </a:buClr>
              <a:buSzPct val="120000"/>
              <a:buFont typeface="Lucida Grande" panose="020B0600040502020204" pitchFamily="34" charset="0"/>
              <a:buChar char="‣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0400" indent="-303213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7913" indent="-303213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8275" indent="-246063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95463" indent="-242888" algn="l" defTabSz="901700" rtl="0" eaLnBrk="0" fontAlgn="base" hangingPunct="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ranklin Gothic Book" panose="020B0503020102020204" pitchFamily="34" charset="0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hlinkClick r:id="rId2"/>
              </a:rPr>
              <a:t>https://pdamethods.org/</a:t>
            </a:r>
            <a:endParaRPr lang="en-US" sz="2800" b="1" dirty="0"/>
          </a:p>
          <a:p>
            <a:pPr marL="14288" indent="0" defTabSz="914400" eaLnBrk="1" hangingPunct="1">
              <a:lnSpc>
                <a:spcPct val="90000"/>
              </a:lnSpc>
              <a:buNone/>
            </a:pPr>
            <a:endParaRPr lang="en-US" sz="2800" b="1" dirty="0"/>
          </a:p>
          <a:p>
            <a:pPr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Twitter: @</a:t>
            </a:r>
            <a:r>
              <a:rPr lang="en-US" sz="2800" b="1" dirty="0" err="1"/>
              <a:t>PennCIL_lab</a:t>
            </a:r>
            <a:endParaRPr lang="en-US" sz="2800" b="1" dirty="0"/>
          </a:p>
          <a:p>
            <a:pPr marL="14288" indent="0" defTabSz="914400" eaLnBrk="1" hangingPunct="1">
              <a:lnSpc>
                <a:spcPct val="90000"/>
              </a:lnSpc>
              <a:buNone/>
            </a:pPr>
            <a:endParaRPr lang="en-US" sz="1800" b="1" dirty="0"/>
          </a:p>
          <a:p>
            <a:pPr marL="14288" indent="0" defTabSz="914400" eaLnBrk="1" hangingPunct="1">
              <a:lnSpc>
                <a:spcPct val="90000"/>
              </a:lnSpc>
              <a:buNone/>
            </a:pPr>
            <a:endParaRPr lang="en-US" sz="1800" b="1" dirty="0"/>
          </a:p>
          <a:p>
            <a:pPr marL="14288" indent="0" defTabSz="914400" eaLnBrk="1" hangingPunct="1">
              <a:lnSpc>
                <a:spcPct val="90000"/>
              </a:lnSpc>
              <a:buNone/>
            </a:pPr>
            <a:endParaRPr lang="en-US" sz="1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AC72FF-DC9B-B040-9285-21BF60408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105" y="517600"/>
            <a:ext cx="3732244" cy="2743200"/>
          </a:xfrm>
          <a:prstGeom prst="rect">
            <a:avLst/>
          </a:prstGeom>
        </p:spPr>
      </p:pic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6D74A09E-52A9-114E-9475-C655E5A88B0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68" y="3478153"/>
            <a:ext cx="5135719" cy="264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98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C04629-D9CB-3040-B1ED-AAAC798E5335}"/>
              </a:ext>
            </a:extLst>
          </p:cNvPr>
          <p:cNvSpPr txBox="1">
            <a:spLocks/>
          </p:cNvSpPr>
          <p:nvPr/>
        </p:nvSpPr>
        <p:spPr bwMode="auto">
          <a:xfrm>
            <a:off x="2054352" y="84661"/>
            <a:ext cx="8083296" cy="94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2pPr>
            <a:lvl3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3pPr>
            <a:lvl4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4pPr>
            <a:lvl5pPr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5pPr>
            <a:lvl6pPr marL="4572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6pPr>
            <a:lvl7pPr marL="9144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7pPr>
            <a:lvl8pPr marL="13716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8pPr>
            <a:lvl9pPr marL="1828800" algn="l" defTabSz="969963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A2B3E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en-US" sz="3600" dirty="0">
                <a:latin typeface="+mj-lt"/>
                <a:cs typeface="+mj-cs"/>
              </a:rPr>
              <a:t>Our </a:t>
            </a:r>
            <a:r>
              <a:rPr lang="en-US" altLang="zh-CN" sz="3600" dirty="0">
                <a:latin typeface="+mj-lt"/>
                <a:cs typeface="+mj-cs"/>
              </a:rPr>
              <a:t>Partners</a:t>
            </a:r>
            <a:endParaRPr lang="en-US" sz="3600" dirty="0">
              <a:latin typeface="+mj-lt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E8EE11-99BD-B140-826E-153F58F80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65" y="1378176"/>
            <a:ext cx="10928869" cy="393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4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2CC0B-41A2-E542-86FE-C0CA7C35C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76872"/>
            <a:ext cx="11074576" cy="461665"/>
          </a:xfrm>
        </p:spPr>
        <p:txBody>
          <a:bodyPr/>
          <a:lstStyle/>
          <a:p>
            <a:r>
              <a:rPr lang="en-US" dirty="0"/>
              <a:t>Real-World Evidence (RWE)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EA3DB-A64D-1445-BC32-0878E3063A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5366" y="1268599"/>
            <a:ext cx="5258223" cy="4131614"/>
          </a:xfrm>
        </p:spPr>
        <p:txBody>
          <a:bodyPr/>
          <a:lstStyle/>
          <a:p>
            <a:r>
              <a:rPr lang="en-US" dirty="0"/>
              <a:t>Information derived from sources outside typical clinical research settings (Sherman et al. 2016 NEJM)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Electronic health records (EHRs)</a:t>
            </a:r>
          </a:p>
          <a:p>
            <a:pPr marL="357187" lvl="1" indent="0">
              <a:buNone/>
            </a:pPr>
            <a:endParaRPr lang="en-US" dirty="0"/>
          </a:p>
          <a:p>
            <a:pPr lvl="1"/>
            <a:r>
              <a:rPr lang="en-US" dirty="0"/>
              <a:t>Claims/billing data </a:t>
            </a:r>
          </a:p>
          <a:p>
            <a:pPr marL="357187" lvl="1" indent="0">
              <a:buNone/>
            </a:pPr>
            <a:endParaRPr lang="en-US" dirty="0"/>
          </a:p>
          <a:p>
            <a:pPr lvl="1"/>
            <a:r>
              <a:rPr lang="en-US" dirty="0"/>
              <a:t>Product/disease registries</a:t>
            </a:r>
          </a:p>
          <a:p>
            <a:pPr marL="357187" lvl="1" indent="0">
              <a:buNone/>
            </a:pPr>
            <a:endParaRPr lang="en-US" dirty="0"/>
          </a:p>
          <a:p>
            <a:pPr lvl="1"/>
            <a:r>
              <a:rPr lang="en-US" dirty="0"/>
              <a:t>Mobile devices/applications (e.g. wearables)</a:t>
            </a:r>
          </a:p>
          <a:p>
            <a:pPr lvl="1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9AD7AA-2925-F541-8C3D-9574930E0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413" y="1356596"/>
            <a:ext cx="5469228" cy="364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233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2CC0B-41A2-E542-86FE-C0CA7C35C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76872"/>
            <a:ext cx="11074576" cy="461665"/>
          </a:xfrm>
        </p:spPr>
        <p:txBody>
          <a:bodyPr/>
          <a:lstStyle/>
          <a:p>
            <a:r>
              <a:rPr lang="en-US" dirty="0"/>
              <a:t>Real-World Evidence: Potential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EA3DB-A64D-1445-BC32-0878E3063A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5366" y="1268599"/>
            <a:ext cx="5258223" cy="1874585"/>
          </a:xfrm>
        </p:spPr>
        <p:txBody>
          <a:bodyPr/>
          <a:lstStyle/>
          <a:p>
            <a:r>
              <a:rPr lang="en-US" b="1" dirty="0"/>
              <a:t>Drug repurposing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Cost-effective</a:t>
            </a:r>
          </a:p>
          <a:p>
            <a:pPr marL="357187" lvl="1" indent="0">
              <a:buNone/>
            </a:pPr>
            <a:endParaRPr lang="en-US" dirty="0"/>
          </a:p>
          <a:p>
            <a:pPr lvl="1"/>
            <a:r>
              <a:rPr lang="en-US" dirty="0"/>
              <a:t>Saves (a lot of) time!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23D760-4BFF-8845-8D96-35045E1BA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589" y="1033199"/>
            <a:ext cx="4653462" cy="45562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B71050-042E-774B-9BFA-86B0E7081A53}"/>
              </a:ext>
            </a:extLst>
          </p:cNvPr>
          <p:cNvSpPr/>
          <p:nvPr/>
        </p:nvSpPr>
        <p:spPr>
          <a:xfrm>
            <a:off x="5583944" y="56401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 err="1">
                <a:solidFill>
                  <a:schemeClr val="accent3">
                    <a:lumMod val="75000"/>
                  </a:schemeClr>
                </a:solidFill>
              </a:rPr>
              <a:t>Pushpakom</a:t>
            </a:r>
            <a:r>
              <a:rPr lang="en-US" sz="900" dirty="0">
                <a:solidFill>
                  <a:schemeClr val="accent3">
                    <a:lumMod val="75000"/>
                  </a:schemeClr>
                </a:solidFill>
              </a:rPr>
              <a:t>, Sudeep, et al. "Drug repurposing: progress, challenges and recommendations." </a:t>
            </a:r>
            <a:r>
              <a:rPr lang="en-US" sz="900" i="1" dirty="0">
                <a:solidFill>
                  <a:schemeClr val="accent3">
                    <a:lumMod val="75000"/>
                  </a:schemeClr>
                </a:solidFill>
              </a:rPr>
              <a:t>Nature Reviews Drug Discovery</a:t>
            </a:r>
            <a:r>
              <a:rPr lang="en-US" sz="900" dirty="0">
                <a:solidFill>
                  <a:schemeClr val="accent3">
                    <a:lumMod val="75000"/>
                  </a:schemeClr>
                </a:solidFill>
              </a:rPr>
              <a:t> 18.1 (2019): 41</a:t>
            </a:r>
          </a:p>
        </p:txBody>
      </p:sp>
    </p:spTree>
    <p:extLst>
      <p:ext uri="{BB962C8B-B14F-4D97-AF65-F5344CB8AC3E}">
        <p14:creationId xmlns:p14="http://schemas.microsoft.com/office/powerpoint/2010/main" val="2572007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2CC0B-41A2-E542-86FE-C0CA7C35C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76872"/>
            <a:ext cx="11074576" cy="461665"/>
          </a:xfrm>
        </p:spPr>
        <p:txBody>
          <a:bodyPr/>
          <a:lstStyle/>
          <a:p>
            <a:r>
              <a:rPr lang="en-US" dirty="0"/>
              <a:t>Drug Repurposing Examples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EDF3B6B-1E38-2A48-8471-69D3B2630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9" y="1777284"/>
            <a:ext cx="6967723" cy="2460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80C4DA-3725-4F4C-92B7-0A0D7A65E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422" y="1364983"/>
            <a:ext cx="4654356" cy="328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06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2CC0B-41A2-E542-86FE-C0CA7C35C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76872"/>
            <a:ext cx="11074576" cy="461665"/>
          </a:xfrm>
        </p:spPr>
        <p:txBody>
          <a:bodyPr/>
          <a:lstStyle/>
          <a:p>
            <a:r>
              <a:rPr lang="en-US" dirty="0"/>
              <a:t>Drug Repurposing Examples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157CF74-2BD3-6C42-8762-04A79D50C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5" y="1944709"/>
            <a:ext cx="6852990" cy="2122937"/>
          </a:xfrm>
          <a:prstGeom prst="rect">
            <a:avLst/>
          </a:prstGeom>
        </p:spPr>
      </p:pic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7BA15D2C-DDCC-AB44-9229-FC6D31FB7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1" y="1064117"/>
            <a:ext cx="41529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25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6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4.5|6.9|7.7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4.5|6.9|7.7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"/>
</p:tagLst>
</file>

<file path=ppt/theme/theme1.xml><?xml version="1.0" encoding="utf-8"?>
<a:theme xmlns:a="http://schemas.openxmlformats.org/drawingml/2006/main" name="Penn Medicine Template 2009">
  <a:themeElements>
    <a:clrScheme name="Penn 2018 Color Palette">
      <a:dk1>
        <a:srgbClr val="002243"/>
      </a:dk1>
      <a:lt1>
        <a:srgbClr val="FFFFFF"/>
      </a:lt1>
      <a:dk2>
        <a:srgbClr val="800000"/>
      </a:dk2>
      <a:lt2>
        <a:srgbClr val="B4B5B4"/>
      </a:lt2>
      <a:accent1>
        <a:srgbClr val="326B8B"/>
      </a:accent1>
      <a:accent2>
        <a:srgbClr val="64A4D6"/>
      </a:accent2>
      <a:accent3>
        <a:srgbClr val="022D75"/>
      </a:accent3>
      <a:accent4>
        <a:srgbClr val="C4CE41"/>
      </a:accent4>
      <a:accent5>
        <a:srgbClr val="D75539"/>
      </a:accent5>
      <a:accent6>
        <a:srgbClr val="F7BA01"/>
      </a:accent6>
      <a:hlink>
        <a:srgbClr val="022D75"/>
      </a:hlink>
      <a:folHlink>
        <a:srgbClr val="7F0D00"/>
      </a:folHlink>
    </a:clrScheme>
    <a:fontScheme name="Penn Medicine Template 200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anose="020B0604020202020204" pitchFamily="34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  <a:spAutoFit/>
      </a:bodyPr>
      <a:lstStyle>
        <a:defPPr algn="l">
          <a:defRPr sz="1400" b="1" dirty="0" smtClean="0">
            <a:solidFill>
              <a:schemeClr val="bg1">
                <a:lumMod val="50000"/>
              </a:schemeClr>
            </a:solidFill>
          </a:defRPr>
        </a:defPPr>
      </a:lstStyle>
    </a:txDef>
  </a:objectDefaults>
  <a:extraClrSchemeLst>
    <a:extraClrScheme>
      <a:clrScheme name="Penn Medicine Template 2009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nn Medicine Template 2009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8">
        <a:dk1>
          <a:srgbClr val="4A85FA"/>
        </a:dk1>
        <a:lt1>
          <a:srgbClr val="FFFFFF"/>
        </a:lt1>
        <a:dk2>
          <a:srgbClr val="001D3A"/>
        </a:dk2>
        <a:lt2>
          <a:srgbClr val="003366"/>
        </a:lt2>
        <a:accent1>
          <a:srgbClr val="A66E5A"/>
        </a:accent1>
        <a:accent2>
          <a:srgbClr val="BA003E"/>
        </a:accent2>
        <a:accent3>
          <a:srgbClr val="AAABAE"/>
        </a:accent3>
        <a:accent4>
          <a:srgbClr val="DADADA"/>
        </a:accent4>
        <a:accent5>
          <a:srgbClr val="D0BAB5"/>
        </a:accent5>
        <a:accent6>
          <a:srgbClr val="A80037"/>
        </a:accent6>
        <a:hlink>
          <a:srgbClr val="666633"/>
        </a:hlink>
        <a:folHlink>
          <a:srgbClr val="FEC42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nn Medicine Template 2009 9">
        <a:dk1>
          <a:srgbClr val="000000"/>
        </a:dk1>
        <a:lt1>
          <a:srgbClr val="FFFFFF"/>
        </a:lt1>
        <a:dk2>
          <a:srgbClr val="A20000"/>
        </a:dk2>
        <a:lt2>
          <a:srgbClr val="C0C0C0"/>
        </a:lt2>
        <a:accent1>
          <a:srgbClr val="0099E6"/>
        </a:accent1>
        <a:accent2>
          <a:srgbClr val="F6C700"/>
        </a:accent2>
        <a:accent3>
          <a:srgbClr val="FFFFFF"/>
        </a:accent3>
        <a:accent4>
          <a:srgbClr val="000000"/>
        </a:accent4>
        <a:accent5>
          <a:srgbClr val="AACAF0"/>
        </a:accent5>
        <a:accent6>
          <a:srgbClr val="DFB400"/>
        </a:accent6>
        <a:hlink>
          <a:srgbClr val="003399"/>
        </a:hlink>
        <a:folHlink>
          <a:srgbClr val="66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10">
        <a:dk1>
          <a:srgbClr val="000000"/>
        </a:dk1>
        <a:lt1>
          <a:srgbClr val="FFFFFF"/>
        </a:lt1>
        <a:dk2>
          <a:srgbClr val="800000"/>
        </a:dk2>
        <a:lt2>
          <a:srgbClr val="C0C0C0"/>
        </a:lt2>
        <a:accent1>
          <a:srgbClr val="0099E6"/>
        </a:accent1>
        <a:accent2>
          <a:srgbClr val="F6C700"/>
        </a:accent2>
        <a:accent3>
          <a:srgbClr val="FFFFFF"/>
        </a:accent3>
        <a:accent4>
          <a:srgbClr val="000000"/>
        </a:accent4>
        <a:accent5>
          <a:srgbClr val="AACAF0"/>
        </a:accent5>
        <a:accent6>
          <a:srgbClr val="DFB400"/>
        </a:accent6>
        <a:hlink>
          <a:srgbClr val="003399"/>
        </a:hlink>
        <a:folHlink>
          <a:srgbClr val="66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</TotalTime>
  <Words>1878</Words>
  <Application>Microsoft Office PowerPoint</Application>
  <PresentationFormat>Widescreen</PresentationFormat>
  <Paragraphs>320</Paragraphs>
  <Slides>45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Cambria Math</vt:lpstr>
      <vt:lpstr>等线</vt:lpstr>
      <vt:lpstr>Franklin Gothic Book</vt:lpstr>
      <vt:lpstr>Lucida Grande</vt:lpstr>
      <vt:lpstr>Meiryo</vt:lpstr>
      <vt:lpstr>Open Sans</vt:lpstr>
      <vt:lpstr>Penn Medicine Template 2009</vt:lpstr>
      <vt:lpstr>Expanding the Reach of the EHR Through Data Integration</vt:lpstr>
      <vt:lpstr>PowerPoint Presentation</vt:lpstr>
      <vt:lpstr>PowerPoint Presentation</vt:lpstr>
      <vt:lpstr>PowerPoint Presentation</vt:lpstr>
      <vt:lpstr>PowerPoint Presentation</vt:lpstr>
      <vt:lpstr>Real-World Evidence (RWE)</vt:lpstr>
      <vt:lpstr>Real-World Evidence: Potential Applications</vt:lpstr>
      <vt:lpstr>Drug Repurposing Examples</vt:lpstr>
      <vt:lpstr>Drug Repurposing Examples</vt:lpstr>
      <vt:lpstr>Real-World Evidence: Potential Applications</vt:lpstr>
      <vt:lpstr>Pharmacovigilance Example</vt:lpstr>
      <vt:lpstr>Distributed Health Data Networks</vt:lpstr>
      <vt:lpstr>Why is it important?</vt:lpstr>
      <vt:lpstr>Why it is important?</vt:lpstr>
      <vt:lpstr>Promise and challenges of multi-site studies</vt:lpstr>
      <vt:lpstr>Current algorithms of distributed analysis</vt:lpstr>
      <vt:lpstr>: a solution for next generation data sharing</vt:lpstr>
      <vt:lpstr>Our Goal </vt:lpstr>
      <vt:lpstr>Inspiration: an interesting observation – unique architecture of DRN</vt:lpstr>
      <vt:lpstr>PowerPoint Presentation</vt:lpstr>
      <vt:lpstr>ODAL One-shot Distributed Algorithm for Logistic Regression</vt:lpstr>
      <vt:lpstr>The surrogate likelihood (SL) approach</vt:lpstr>
      <vt:lpstr>PowerPoint Presentation</vt:lpstr>
      <vt:lpstr>PowerPoint Presentation</vt:lpstr>
      <vt:lpstr>Recap</vt:lpstr>
      <vt:lpstr>ODAC One-shot Distributed Algorithm for Cox Proportional Hazards Model</vt:lpstr>
      <vt:lpstr>OHDSI use case</vt:lpstr>
      <vt:lpstr>Recap</vt:lpstr>
      <vt:lpstr>PowerPoint Presentation</vt:lpstr>
      <vt:lpstr>PowerPoint Presentation</vt:lpstr>
      <vt:lpstr>ODAH: Distributed Hurdle Regression Algorithm</vt:lpstr>
      <vt:lpstr>Recap</vt:lpstr>
      <vt:lpstr>PowerPoint Presentation</vt:lpstr>
      <vt:lpstr>PowerPoint Presentation</vt:lpstr>
      <vt:lpstr>PowerPoint Presentation</vt:lpstr>
      <vt:lpstr>Recap</vt:lpstr>
      <vt:lpstr>From EHR to biobank: Secure data integration of multiple biobanks - the “Sum-Share Algorithm”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Expanding the Reach of the EHR Through Data Integration</dc:title>
  <dc:creator>Tong, Jiayi</dc:creator>
  <cp:lastModifiedBy>Eileen Fisher</cp:lastModifiedBy>
  <cp:revision>49</cp:revision>
  <cp:lastPrinted>2020-12-01T18:24:26Z</cp:lastPrinted>
  <dcterms:created xsi:type="dcterms:W3CDTF">2020-12-01T04:02:33Z</dcterms:created>
  <dcterms:modified xsi:type="dcterms:W3CDTF">2020-12-02T21:56:31Z</dcterms:modified>
</cp:coreProperties>
</file>